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57" r:id="rId3"/>
    <p:sldId id="340" r:id="rId4"/>
    <p:sldId id="341" r:id="rId5"/>
    <p:sldId id="359" r:id="rId6"/>
    <p:sldId id="367" r:id="rId7"/>
    <p:sldId id="371" r:id="rId8"/>
    <p:sldId id="368" r:id="rId9"/>
    <p:sldId id="369" r:id="rId10"/>
    <p:sldId id="372" r:id="rId11"/>
    <p:sldId id="362" r:id="rId12"/>
    <p:sldId id="363" r:id="rId13"/>
    <p:sldId id="364" r:id="rId14"/>
    <p:sldId id="365" r:id="rId15"/>
    <p:sldId id="366" r:id="rId16"/>
    <p:sldId id="373" r:id="rId17"/>
    <p:sldId id="374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75" r:id="rId27"/>
    <p:sldId id="377" r:id="rId28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513056" initials="u" lastIdx="21" clrIdx="0"/>
  <p:cmAuthor id="1" name="u857111" initials="u" lastIdx="1" clrIdx="1"/>
  <p:cmAuthor id="2" name="MapTable standaard" initials="M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2E1B"/>
    <a:srgbClr val="B3011B"/>
    <a:srgbClr val="A8011B"/>
    <a:srgbClr val="B72E1B"/>
    <a:srgbClr val="00332B"/>
    <a:srgbClr val="E8CDCC"/>
    <a:srgbClr val="BE2E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1302" y="60"/>
      </p:cViewPr>
      <p:guideLst>
        <p:guide orient="horz" pos="3073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1T16:38:29.387" idx="1">
    <p:pos x="3384" y="318"/>
    <p:text>suggestion: not usiung names in presentation, only at start and end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1T17:21:44.604" idx="2">
    <p:pos x="10" y="10"/>
    <p:text>This requires some addition from LC/PA AESOP 2015 article / Linda to provide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22B166-3E7E-4386-BA86-8D664400D906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A5FCD9B-F9A0-41E8-95EC-8CEE431F4D1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54647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73BE00-5B47-4077-B824-A776A7E2EED2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1D73109-205D-4FC8-ABFE-D75696AD123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84948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anticipation and futures analysis, creating flexible adaption strategies and  monitoring &amp; action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876F-FE90-4466-B782-C19655E9E05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5891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D81B5-155A-42DA-BD1D-E627810394F7}" type="slidenum">
              <a:rPr lang="en-US" altLang="nl-NL" sz="1000">
                <a:latin typeface="Times New Roman" pitchFamily="18" charset="0"/>
              </a:rPr>
              <a:pPr/>
              <a:t>13</a:t>
            </a:fld>
            <a:endParaRPr lang="en-US" altLang="nl-NL" sz="10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2163"/>
            <a:ext cx="4273550" cy="3206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(2011) Crowdsourcing, citizen sensing and sensor web technologies for public and environmental health surveillance and crisis management: trends, OGC standards and application examples. In: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Journal of Health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10:67.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from the paper of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citizen sensing in the context of  health surveillance and crisis management: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[LC: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long explanation of this figure,  in essence it is about letting the strengths of each  “sphere” counterbalance the weaknesses of each sphere: Fuse citizen’s intelligence with expert knowledge to make ‘ground truth’ pictures quickly,  and use sensed data and algorithms to filter and optimize information.  In underneath part of the article, 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explain the strengths and weaknesses of each sphere.]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(NB I made the relevant parts in underneath piece of text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cursive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). 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Bringing together the best of experts, crowds, and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needs to adopt concurrently a set of three practices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rapid analysis of large volumes of information: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 analysis,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crowdsourcing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(especially engaging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professionals in the health system, who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knowledge and can do contributions from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perspectives, not only ‘public crowds of citizens’)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learning. Each of these three items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data by itself, but used together, they are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counter-balance each other’s strengths and weaknesses,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Figure 3.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Experts make decisions based on understanding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and the mechanics behind health events (e.g.,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modes of diseases, time lags (incubation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period) between infection and (onset of) symptoms,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of the typical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patients, etc.).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experts can very rapidly generate a hypothesis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an unfolding event or validate, confirm or deny a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They also have in-depth knowledge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response protocols and sources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specialised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</a:p>
          <a:p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Experts, however: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Are few in number and their time is precious;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Are increasingly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allows them to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blink decisions correctly within their domain, but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collaboration across other areas of expertise to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a ‘complete picture’ of a situation;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May have little local knowledge about local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behaviours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area where there may be an unfolding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outbreak.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2009 H1N1 influenza pandemic crisis,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clear that the Internet and open data played a big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in capturing a ground truth of how people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reacting to the pandemic.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Tamiflu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Oseltamivir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antiviral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drug) availability, hospital queue lines, and impact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medical care provider stress levels were all extensively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blogged, tweeted, and shared via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listservs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modes of communication. This provided greater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and quality of information than was expected.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from ‘crowds’ and communities of practice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very useful, with the following considerations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mind: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Twitter and other social media can disseminate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 and invalid information [74].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Crowdsourced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‘data’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tendency to be resistant to nuance and correction;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in social media, once a meme snowballs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‘echo chamber’, it can be very hard to correct (or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‘counter-tweet’) and the crowd is sometimes not so fast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changing course;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Crowds often have no immediate way to discern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truth from falsehood;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gets propagated is the ‘popular’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 shaped by the most prominent personalities,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beliefs and agendas of the individuals in the ‘crowd’.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Technically-savvy citizens also introduce an interesting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skew in the velocity with which their ideas spread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shared; even more if there are political agendas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involved. For example, tools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H1N1 spread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became popular more on the basis of visual appeal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the data or the processes used to generate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 them (but opinions are not all too bad,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 mining and sentiment analysis algorithms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an important place in some Social Web mining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surveillance applications [75]);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Crowds are prone to add opinion to data;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sticks more than the credible data themselves.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Separating opinion and credible data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 interpretation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decentralised, is important (in de-centralised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statements of fact expressed or extracted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citizen-generated information are validated, refuted,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expanded by the citizens themselves in a more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(cf. concepts of peer reviewing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darwikinism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[76]);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are a few agencies (e.g., [77]) that have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procedural channels specifying how to aggregate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incorporate information emerging on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in decision making.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algorithms, in the business and finance sector,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Derwent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Capital and Bloomberg (with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WiseWindow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said to be already using Twitter mining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making useful stock market predictions with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 [78,79]. Machine learning algorithms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extract useful information from large amounts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data. Most machine learning applications in health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supervised learning, a subset of machine learning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uses ‘feedback’ (from humans or other systems)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its learning over time. Common uses of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 include: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Feature extraction: For example, extracting ICD-9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(International Classification of Diseases) codes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to syndromes or diseases from text, as well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interpreting text to infer time, location, people, etc.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in it;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Classification: Being able to classify, group or tag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based on some explicit or unknown criteria;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Clustering: Machines can process vast amounts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and present correlations and proximities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 the human eye and brain, sometimes discovering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non-obvious correlations between variables;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With large amounts of data available, it is not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 to have a deep understanding of the relationships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data themselves: machines can on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distil the noise from the relevant correlations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successive optimisation.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machine learning has shortcomings of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own, when used in isolation: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Some algorithms process signals in a way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specific than sensitive, meaning that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signals may be missed (false negatives). A combination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algorithms is important to draw different types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and event features from undifferentiated data;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which algorithms, through experience, is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Algorithms need to be thoroughly validated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tested; and each new situation may place a new challenge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given algorithm that may not allow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of the quality of the algorithm in real-time;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Algorithms need data to train and feedback to learn.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this learning phase makes it hard to 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‘out of the box’;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Humans have a tendency to become “lazy” over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experience with accepted algorithms, where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overdependency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improper cross-checks of an algorithm’s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may result in missed or misinterpreted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Low social acceptance in some cultures of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do not function in a way that is predictable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describable by a human;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Past misuse of machine learning with little understanding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cognitive science underpinnings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communication has led users to fear (and AI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(Artificial Intelligence) experts to boast) that an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be put on par with a human. State-of-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theart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cognitive theories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Winograd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Flores, etc.) show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commitments (statements of fact) can only be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humans; and therefore provide a better framework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understanding where machine learning fits. In simpler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terms: - Should an algorithm declare a health emergency?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- because there is no commitment behind 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algorithm help present data to an expert or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authority with ‘suggestions’ and ‘red flags’, and then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authority can declare a health emergency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By all means,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this is a smarter design.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of pervasive sensing through ‘citizens as sensors’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poses considerable challenges in terms of interoperability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involving data formats, service interfaces,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semantics and measurement uniformity.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876F-FE90-4466-B782-C19655E9E05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1977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anticipation and futures analysis, creating flexible adaption strategies and  monitoring &amp; action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876F-FE90-4466-B782-C19655E9E05A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5891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30FA76-D675-4C99-9452-0BC20D08E42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D41FDB-D2E7-45D1-A561-63D84B2FE444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30925"/>
            <a:ext cx="11052731" cy="20913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8C39-31FA-4FE2-B6D4-C164FAD64C5C}" type="datetime1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D81F49-9307-4EA1-8FA4-0E55E6F982E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F9A7B8-F314-433F-A414-4CF48F34C518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DF5C4-C5F0-4AC9-BB29-1F63AA2AAA6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BC8CBF-D2BB-42AD-9B73-230284A2C695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8889C-BA85-499D-8CA7-443A0169AF2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3055AD-8111-4BC6-9838-31BA2B6186C1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D335F-C18F-4FB6-BD18-69F3BA6F993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3E5289-0D6A-4DC6-BED2-019850146529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54032-80A3-4C35-8D11-2952FD9389E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99C079F-A4B5-40DA-939E-7E02DE9DAD2F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D4BA-D91D-4768-BA6B-9A7FA75DD6F8}" type="datetime1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3214-2891-44C3-BAE5-1E1FCBBA3653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E11A6-DFD7-4587-8D73-854F3534ED0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8F985-BFE9-430A-8239-767959AA636E}" type="datetime1">
              <a:rPr lang="nl-NL"/>
              <a:pPr/>
              <a:t>17-11-2015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8213" y="8696325"/>
            <a:ext cx="52117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80BDFEF-6C57-4B93-998A-86F41F4EB77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4319588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19813" y="8916988"/>
            <a:ext cx="92392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19B2B35F-296B-4DDF-841B-AC1E9598D6A1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>
            <a:off x="0" y="8459788"/>
            <a:ext cx="13003213" cy="0"/>
          </a:xfrm>
          <a:prstGeom prst="line">
            <a:avLst/>
          </a:prstGeom>
          <a:noFill/>
          <a:ln w="12700">
            <a:solidFill>
              <a:srgbClr val="BE2E1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pitchFamily="-65" charset="0"/>
        <a:buChar char="-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pitchFamily="-65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pitchFamily="-65" charset="0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pitchFamily="-65" charset="0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A972F6DE-CEF5-4AD1-B3D3-5170B7049EA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4319588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19813" y="8916988"/>
            <a:ext cx="92392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01C03BBD-F63D-41CA-8821-564B5F3072AF}" type="datetime1">
              <a:rPr lang="nl-NL"/>
              <a:pPr/>
              <a:t>17-11-2015</a:t>
            </a:fld>
            <a:endParaRPr lang="nl-NL"/>
          </a:p>
        </p:txBody>
      </p:sp>
      <p:pic>
        <p:nvPicPr>
          <p:cNvPr id="8199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8213" y="8696325"/>
            <a:ext cx="52117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pitchFamily="-65" charset="0"/>
        <a:buChar char="-"/>
        <a:defRPr sz="25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pitchFamily="-65" charset="0"/>
        <a:buChar char="–"/>
        <a:defRPr sz="21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pitchFamily="-65" charset="0"/>
        <a:buChar char="-"/>
        <a:defRPr sz="21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 pitchFamily="-65" charset="0"/>
        <a:buChar char="-"/>
        <a:defRPr sz="21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Anticipatory</a:t>
            </a:r>
            <a:r>
              <a:rPr lang="nl-NL" dirty="0" smtClean="0"/>
              <a:t> governance in urban decision making processes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Sietske Veenman, Peter Ache, Linda Carton</a:t>
            </a:r>
          </a:p>
          <a:p>
            <a:r>
              <a:rPr lang="nl-NL" dirty="0" smtClean="0"/>
              <a:t>Vincent Marchau, Etiënne Rouwette, Sietske Veenman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18" y="370820"/>
            <a:ext cx="11047651" cy="1054443"/>
          </a:xfrm>
        </p:spPr>
        <p:txBody>
          <a:bodyPr>
            <a:noAutofit/>
          </a:bodyPr>
          <a:lstStyle/>
          <a:p>
            <a:r>
              <a:rPr lang="nl-NL" sz="5400" dirty="0" smtClean="0"/>
              <a:t>Adaptive </a:t>
            </a:r>
            <a:r>
              <a:rPr lang="nl-NL" sz="5400" dirty="0"/>
              <a:t>planning </a:t>
            </a:r>
            <a:r>
              <a:rPr lang="nl-NL" sz="5400" dirty="0" smtClean="0"/>
              <a:t>– basic steps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71" y="2304410"/>
            <a:ext cx="6335931" cy="518465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Start </a:t>
            </a:r>
            <a:r>
              <a:rPr lang="nl-NL" sz="3600" dirty="0" err="1" smtClean="0"/>
              <a:t>with</a:t>
            </a:r>
            <a:r>
              <a:rPr lang="nl-NL" sz="3600" dirty="0" smtClean="0"/>
              <a:t> </a:t>
            </a:r>
            <a:r>
              <a:rPr lang="nl-NL" sz="3600" dirty="0" err="1" smtClean="0"/>
              <a:t>promising</a:t>
            </a:r>
            <a:r>
              <a:rPr lang="nl-NL" sz="3600" dirty="0" smtClean="0"/>
              <a:t> basic plan</a:t>
            </a:r>
          </a:p>
          <a:p>
            <a:endParaRPr lang="nl-NL" sz="3600" dirty="0" smtClean="0"/>
          </a:p>
          <a:p>
            <a:r>
              <a:rPr lang="nl-NL" sz="3600" dirty="0" err="1" smtClean="0"/>
              <a:t>Protect</a:t>
            </a:r>
            <a:r>
              <a:rPr lang="nl-NL" sz="3600" dirty="0" smtClean="0"/>
              <a:t> basic plan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adjust</a:t>
            </a:r>
            <a:r>
              <a:rPr lang="nl-NL" sz="3600" dirty="0" smtClean="0"/>
              <a:t> in case </a:t>
            </a:r>
            <a:r>
              <a:rPr lang="nl-NL" sz="3600" dirty="0" err="1" smtClean="0"/>
              <a:t>needed</a:t>
            </a:r>
            <a:r>
              <a:rPr lang="nl-NL" sz="3600" dirty="0" smtClean="0"/>
              <a:t> (</a:t>
            </a:r>
            <a:r>
              <a:rPr lang="nl-NL" sz="3600" dirty="0" err="1" smtClean="0"/>
              <a:t>anticipate</a:t>
            </a:r>
            <a:r>
              <a:rPr lang="nl-NL" sz="3600" dirty="0" smtClean="0"/>
              <a:t>, </a:t>
            </a:r>
            <a:r>
              <a:rPr lang="nl-NL" sz="3600" dirty="0" err="1" smtClean="0"/>
              <a:t>prepare</a:t>
            </a:r>
            <a:r>
              <a:rPr lang="nl-NL" sz="3600" dirty="0" smtClean="0"/>
              <a:t> &amp; monitor)</a:t>
            </a:r>
          </a:p>
          <a:p>
            <a:endParaRPr lang="nl-NL" sz="3600" dirty="0" smtClean="0"/>
          </a:p>
          <a:p>
            <a:r>
              <a:rPr lang="nl-NL" sz="3600" dirty="0" smtClean="0"/>
              <a:t>Most robust en effective  in case of deep uncertainty</a:t>
            </a:r>
            <a:endParaRPr lang="nl-N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85DD-2280-43D4-8030-D9B3AB6B64F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AutoShape 4" descr="data:image/jpeg;base64,/9j/4AAQSkZJRgABAQAAAQABAAD/2wCEAAkGBxQSEBQUEBQUFhQUFBQUFBQVGBQVFBQUFxQWFhQWFBcYHCggGBolHBQUITEhJSorLi4uFx8zODQsNygtLisBCgoKDg0OGxAQGiwkHCQsLCwsLCwsLCwsLCwsLCwsLCwsLiwsLCwsLCwsLCwsLCwsLCwsLCwsLCwsLCwsLCwsLP/AABEIALQBFwMBEQACEQEDEQH/xAAcAAACAwEBAQEAAAAAAAAAAAAABAECAwUGBwj/xABBEAACAgEDAgMGAwUECQUBAAABAgADEQQSIQUxE0FRBhQiMmFxFYGhI0JSkfAHM3LBJCVTgoOSorHRNUNj4fEW/8QAGgEAAwEBAQEAAAAAAAAAAAAAAAEDAgQFBv/EADURAAICAQMCBAUEAQMEAwAAAAABAhEDEiExBFETFDJBImFxgbGRodHwwQVC4SMzUrIVJDT/2gAMAwEAAhEDEQA/APhwEaTbpAWFRllgfczqRPgma8s+4a0T4Bh5Z9xa0T7uY/LPuLxEWGlMPKvuHiokaMx+UfcXjIsNC0PKPuZ8eJb8Pb1j8m+4eYiT+Gt6w8m+4vMxJ/DG9YeTfcXmoh+Ft6w8m+4eaiT+Ft6w8m+4vNRI/C29YeTfcfmoh+Ft6w8m+4eaiR+GN6w8m+4eZiH4a3rDyb7j8zEj8Ob1h5N9w8xEj8Pb1h5N9x+YiHuDReUfcPHiR7g0PKPuHjxD3FoeUfcPHiR7i0PKPuPxoh7k0PKPuHjRI9zMPKPuPxkHuZh5R9w8ZEe6GHlX3DxUR7qYvKvuPxUHuxh5V9w8REe7mLyz7h4iI8Aw8s+49aDwTDyz7hrRHhGLyz7j1og1mJ4Gg1IpItUaLV95XB6hS4HEE70QZcCaoyXCx0ZbNFWOjDZqqRmGzZK4ybkbJXHRNyNlqjom5Gq0x0YczQUwMuZYUQFrDwYC1h4P0gGsg0wHrKGmBrWVNMKHrKmmKjWsqaYUPWVNMKHrINMKHrKmmFD1lTTFQ9ZBqhQ9RU1QoeoqaoUaUihrioakUNcKNaihSKjSZQpEaTKFYqNWVIhQ7KYio0UccTLRpcijd552X1Muia+81g9YS4PY9D12jTSFb6Ue/Orw5DEgNpQNP29LQftnM6pRm5Wntt+SNo666bT6vo9tun01Ner0rqdTt8QltO2cW1hnIXB+Yc9ieMiJuUMitumHKOL1Z0SqujwaltVQbrQH37zyKzltoKrjccdyR5SuNOTcr29icntRVvZ/UKpZqmG1BYy5XxFrPZ2rzvVeRyRjmbWSLdWSlFhV0u00m8Vt4KkKbBjaGJwAfrN6o6tPuSadWMarpVtIRra2QWAtWTjDgYyVx3HIjjOMuGSmmt2a6Dptlu41qSEGXbhUQZwC7MQF59TzHKSjySpy4Gauk2l9gQ7tu/HGNmM792cbcc7s4hrjV3sYcZN0kaXdNsQqGUjeAU7FXBOAVYHDDPoY1JPglJNcjy+zepyR4FmVGSNvOCN3HrxzgTPjY+5p4cnGlldN4Y01wYA2s9PhHnIUeJ4uD5Z+CaaepNcb3/gwpx0NPnahrWezr16au5tv7Q2HG+vhE2AEDOScs3AzjAmI5oubijUsMowU+9+5yqtMWYKoLMSAABkknsAPMyzpbsim26Rrq+mWVgl1wAdpwVba3PwttJ2ng8H0MxGcZcG3GUeS9nQrwCTWeE8Qrld4T+M153BeRyRjmLxIXya8Oa9vmZ6fot1ib66nZC20MBkbj5fof5Qc4p02OMZyVpbGWr6VZVYK7UKOcEBsDIPYgnjH17RqcWrTHJSi6aHOu+zr6bw923L11s2HrOGfcQAAc4wBz2z5yePKp2VyY5QqzM+y+q5/YtxX4vdeUIJyOfi4BOBk4j8bH3DwsnYV03RLrFVkTIdtqElV8Rh3WvcRvP0XPeOWSMXTFGMmrSO17G6cf6cllanZotQ4DopdLVKKCCRuUjLcSWf/AGtd1+hXC9p37Jnl69MWIA7ngZIA/MngfnOh7K2SUrZ1PaD2ffRugbbnZWzfFW+HZd5G0EkqO2SMH85HHkWS0WyQcOTse2fQLLNRWdLp/hGloZhUgVdxQs2FXGT54ElhyRinqfuyuaDcvhXsvweQ02he1ttalmwThRnAAySfQAeZ4nTJqKtkY2+CNd0yykgWoV3LuUnsy/xKw4YfURRkpcGnceS1HQdRZUba6Xapc7nA+Fcd9x8vzmZZIJ03uUjGTVoUPTbNtbbG22sy1tjCuykBgpPoSI9S3XY0r5Ov7N9Mur1wR9EupsUNu0tpVc5UjJye478yWSUZQtSpd0VgmpU0cPS9KuuFjU1M61gs+wEhF9T54m3KMaTYLcp1Po1+nCm+p6w+dhYYDY7gH1HmO4ijOMuGbpo7fsL0S5tbpHekNTbagIsWthZVvAcqj8so82Uceokc046Wr3KQW5wfapANbqwoAUanUAADAAFrAADyAE1D0L6Ib9RwH7zgy+tllwTV3msHrFLgeQT0Uc7PoX9iaMeqpwTW1VyW8ZQqUyFfywSB39JDqq8MeN/Eed6P+y11LatWwuore4WBg2PEDMzBuT5n6y7+KHw9iN/ErPoGl0llftFZqbQRpxZde2oOTSdO1TbcP8rAqyrgefE5tUXg0rnive7N7+Jb4/v9/Y53R08XpOvroUlveqLVqUEuKixAwo5IH+UrL4ckHLtyR1ascku5p7Y6Vl0fTRwQunsUsvKhvEyV3Dgng9vQ4yJrA05z+pHqXUI/Q26VQbuj200DNqapbbK15d6vD2ghRywDenbEJ/DmUpcUTj8WFxjzd/Y63SW1F19hsYJamgKLRTtR7EycVMCDsY/Mcc/EMY8sTUIx241cv8jxucpu3TUeF+DDr+iY9O0YWvb4bakOoO4ozWLtQ853HOdvfv6TeKS8WVvmiWdN4YUuLv5bnV1NVn4toeHwlemA4OFAQCz7d+ZOLj4M/qystXmcfbY8d1mgrqbgQR+1s4IxxuJH6TtxbwX0PNzWskr7nb1+mNvTdFs5FfvfiHyQ7ww3nyyBx65EjFqOaV+9HROLlgx17ar+W5j7A3ImtUuQpZLERjwFsZcKc+XmPzj6qLeN0Z6GcY5lq/rL6A3aZBVqUCUDVVPZvU+JYVYbgp/fUBcnHH88HMlDI7hu6dGoOeNaZqo2m+7+h1qtLYnW2vf+5D2Wm7/2jSa2x8fYjBC4/KScovp9K54r3uzoSkuq1v07u/avqc3SofwvWmtWCPqKyAAf7sE5H2AwDNyrxYJ81+5iL/8ArzceL/Yx9qtM3uXTyytxTYpJB4+PKKfTjsJrC14k67oz1F+Fjfy/yT7baRrGptUZr900wDeTNjbsX1bvx6AxdPKri+bY+qttSXFI19q9TfQ2lNbPX/q+mknGO6nxE5HDcD6jAiwxhPVe/wARrqMk8bi1t8KRn7TaJ9RXoG0qs9Y0yUgICfDuVjvDY+U8rye+MwxSjBzU9nd/YeZPIoOG6qvv7nZs229Q6i1I3KdBbUXUZV7ttQOCO5JB++JFfDihf/l+xdvVkyaf/GvufNHp7gj6Y+s9E8zVTPWf2g6JrNT4yjNbU6cIw/fJrxhP4j8JyB2nJ00ko6X3Z29TblqXFI6+tof8Z6eSG2pVpucHC4XD/bHnJRcfBn9WdDb8ePbYT6TSA3V6dn7awOaqzlTZWtrs6JjBOV28DvxHP043exnG98kff2PM9bttOl09VlaVpW1xqX4/Fw5UuWDEnYT27ZIPpL44x1Np3x9CM5yUUnx7dxn2AYNfbpX+TW0WU89hYAXqY/Ygj/emepXwqS9nZXpp29L9zqad6rtFbSxXb0u6u+vt+1rC7blHr4lqsf8AiiQkpKSkuZKvp2/QupJxa7f1nG/syDN1epzk/wB87tjgFqrMlj5ZJ8/WV6mliaFglqnZl/Z9pbUPUCqWK69O1CD4WDCwtUVUcZD8Egd+IuocWo33RXFdy+hjZon/AP5wjY/w9SZ1+E/DX7qFLD0XfkZ7Zhqj4/Pt/k2m9C+u56XqGlN/WumarT4Ok8PSBLQQK6xWxDVMeyvkgbO5Lfec6ko45RfJu+GfM/a+orrtWGBB95vOCMcG1iD9iCDOiDTxquwn6jzb95wZfWy64LU95vp/WKXA+gnoo5ZMapdh8pIz3wSM/fE1pTJuRtkk5JJPqTkxpUSlIbRm2hcnaDkLk7QfUDtGoq79ycps3pXHb7fl5zdEHIaRYJEZSGacg5BII8xwRG1ZFza4NV/X9Y6JuRoojow2WAjFZIEBNkwFYYgFkuSe5JwMDPkPSJJD1NgWONuTjvjJxn7QpXZrW6r2KYgKyMQodkYhQWRthQ7JViM4JGe+CRn7+sTimaU2uCm2OhaiNsQWRthQ1IqUgaUiu3ByPLt9PtFRpTKWgkkkkk9yeSfzMEkuDetvdmJXHaDRpSMGWKiqmL2VxUUjIwsSIqpC7p/OIqpGLL/5/OJlExe0cTDKRZzrO88zN62da4LUd5rp/WKfB06hPSRxyPXn2WpTS0al9YFrvZ1X/R7CVas4cOA3YHzGZNZXqcVHdfMbhGkzDqvs1fptQ1LIbGVVfdUGdSjDKOCBnB+voZuGWMlfBzzxyToXp0b7N+x9n8e07O+PmxjuRK2rr3OeSdX7HVt6JdXTXcyMEs3FThuApAy3HAJPHriJZIuTje5KWOSjqrYNLoncZRHYDglVZgD6EgTbklyyGiUuFZsNI+zfsbZ/FtO30+bGI9Sur3JOEq1Vsavo3VQzI4VvlYqwU/YkYMFJN0mYcJJW1sXOjsBAKOC3ygqwLf4Rjnv5R649xPHNOmnuVsqKnDAgjuCCCPPsY00+DEouLpmmn0rvnw0Zsd9qlsffA4ickuWEYSlwrDT6V7DitGcjk7VLY++BHKSjyxxxyl6VZFendiQqsSO4CkkeXIHaDklywWOTdJEvpnVQzIwVvlYqQp+xPBgpJuvcHCSVtbGQEZk11GjdMeIjrntuVlz9sjmZUovhmpQlHlUPdB6YLba1tW3wrHWvxEGArMwAJZlIIz5SeXJpTpq+zLdPi1ySknT2tEv0xFOp3G39kzLUQm5WZX2kWNjC8c+X+RFkb01W/Jrwktd3txt8/c5zaNxtyjjd8uVb4v8ADxz38pRSj3I+HJVs9yvur7tpVtx/dwd38u8epVdhpldVuM6Po9ttwpVGDnyYMNoxnLcZAmJZYxjqvY3DDOU9CW4pZp2DbWVg3HwkENz247zakmrMOMk6a3LtoLAQDW+TnA2tk474GOcRa49zTxzTpp/oVXQ2M2xUcuO6hWLD7jGfSDlFK72BQldVuUTRuxIVHJX5gFYkeXIA4ibS9xxhJukjP3R9u/a20cFsHaD98YhaurNKMq1VsR+G2kgCuwkjcAEbJXjJHHI5HP1i1x7m1CfZiL1xmkyus0L148RHTIyN6suR6jI5mVJPhlqkuTDVdPtRQ712KrfKzKyqfPgkYMWqLdJlkmlbGLen0Imma33jdYX8dNnh7Vz+zNLupDZBBPf8pLVJtpV8joSpJsx9q+g+79Qu0tHiWeGwVON1jZrVzwg5+Y9h5RY56oKTKyjUqQhouhtadSrnwm02ms1DLYrBm8MoPDwcFSd45Mzkmkk+7opjjucv2p6R7pqTT4i2YSp96ggftaktAwfo4nmTlqk2dS4Obp/mlum9ZmfB1aRPSRxSZ9Gs1dVfROnm6iu8ePq8K72oBizn+7YZz2wcic9N5pU62/g3KVY0el0m8e0Gls8R8arTC01kgGtW09u2khQAVUqMcfrzJ7eBJVw/8it+LH5r/B572eD/AIT1NW3bAdKADnaG94+LA7A9s/lOideLCvn+Dji34M7+X5G/aHV2Hp/TgbLMPVfvBZsPtu43c/Fjjv2jxRj4k9u34J9ROXhQ39n+SPYbXFLzQzstepRqWIJG12H7Nxjzzgf7011ELjqS3W5HpMtT0t7S2OlShqs0OiuJwLltvQklcvYAiEem1VOP/kMx6lPJHtSNeiWPDJ+9v9f7+pvpdTZZqOpJezMng6ksrElVZG/ZYB4BHlFKMVDG482gjOUp5VJ7VL9uP+BPrFrnQdPYMxYHUqGydwPiKFAPfOBxKY1FZZr22JZnJ4MTt38X5M/b7/1C7PfFOfX+5rj6X/tL7/kx/qH/AOiX2/CGNXqno0Wgahio3XWMVJAa5bBjfjvgADnyzMxip5ZqXy/Sjcpyx4cbg65b+t+5ZXsGma2+21BfqmPh0oBY1yg7ixJXaOfl55xxFUXNRik6XvxRr41jc5ya1PhLe/2/Q6u4r7QAAkbim4dt2dMCdwHfnmTpPpf73Lptf6h+n/qcvQ617tL1EWuzgLW6hiSFPikfCD8vHHHpKSgozx0v7RDHOU8WXU74/Jx/ZnTPZq6VqYI+7crEbguwFycefCniXzyUcbbWxydLCUs0VF0/43O7rLls6bqWV7bP9JrO60AfEc7tgDHHBHE54JxzRVJbPg7pyU+nm7b+Jcj12qtTqejqqZhT4enCopOxkIy5K9j+9z9B6SajF4ZylzbKSnOPU44x9NR29qOfprD/AK2XJ24sOMnGfHxnHrKtL/pv6fgjBu86+v5FeqWuemaJtzFlt1ABycg7htAPl24moJeNJfJGMrb6fG792djq+r8LqVrOljL7oq2lDiytWRA1ik9iDgfnIwjqwpJ/7tuzOjNPR1DbTfw71ytluX6RvXW6Rk1DW0WU3iokFX2olmUsH7xDHgn047RTp45pxppq/wBh4tSzY2pXFp134ez+jPB23s7bnZmbj4mJLcduTzPQUUlSR5LlJu29z21OoN66XWszH3VLEv8AiPzVDfX/AM+5QfWcLSg5YkvVx9/4PUjN5FDO36bT+26/U5Tat/w1rVdvEt1mL3BIYgVFkDEc7c5OPWV0LxlGtlHb9SOuXl3NN6nLd/bY7WhsP4j05iSLLdKhu5OXPh2BS/qcBe/oJCSXhZOye37HVCX/AF8Xdx3+ez5OF0Xd7h1IHdtApGDnaG8U548jxLZK8SH99jmwt+DkX0/Jtd1e6npuiaqxlbxb/izk4RhtU57rz8p44HpM+FGWaaa9kVeacMEGnvbPPdC1DjW1WhPGcW+Js83OSzY9D3OfLEtlivDaukc+Gb8ROrdnY6lozqqqTo9RY9NmsCeHqP7ynUWKMZfnemB5fqTOeL0Nqa3r290d0k8kU4N037+z+ozrLfEp6uGuuudEUWF0VKRYlwANShjt+U47cTCVOGyS/cvqtTt2/wDk83161m6V0wsxYizVgFiScC5QBk+QHErBJZZV8gk/gidTruvWnq3VTalxpdK6rrqCFu04cVbGUnyLAAjzkIx1Y4Vz8/c6G6m2zyHt7VbXZS3vJvqu0lYouwa3fTAkKly9yQQc7s54+wpiaaaqmnv9TTbT5PDaq1mYl2LHgZYknCgKoyfIAAD6ATgzKps6I8BpvmlOm9ZnJwdikcT00cEmelp9qtYFRPHO1PkXZUQn+EbOJnwIdjDzS4M16lcbhebXNwYMLCxLgjtz/lNrHHTprY55ZJXd7nYPtTrG3br2O5drDCbWBOTlduM588ZiXT417E5dRk7lKuqXCjwN+askhCFOM8naSMrn6Gb8OOrVW5zvNPTpvYa6JTUXDX2+GqFWICu1j4OcJgYB4xkkYzDI5JVFWYxqF3J1+pPVuoNqNRZc3d3LfYdlH5AAflNY4KEFEnmyPJNyfua6nreosQo9rFTjd2BfHbewGXx9SYo4YRdpDl1GSSpsNF1u+lDXVayoTnaMHBPcrkZU/UYhLDCTtrcUOoyQWmL2Mtd1Gy7abnLlRgE4zj0JAye3nHDHGHCozkyyyVqfBt0/rV9ClabCqk5K/CRn1AYHB+oinihN3JDx58mNVF7E0dc1CBwtrgOxZuxJY92BIyG+owYPDB1a4HHqMqunz+Sye0GoDiwWneFCB8Ju2jsM4i8CDVVsaXU5U9Se/BnV1q9WsZXwbQBZwmHA7ZGMRvDBpJrgS6jIm2nzyLaXUtW6vWxVlOVYdwZuUVJU+CMZOMtUeR3Udd1Dhw9pKuAHXC7SASRwBgcknI8zJrDBVS4KvqMjTTfIU9f1KIqLc4VMbRxlQDkAHGQMjtnEHgxt20C6nKoqKlsh6jq4931LW2b79Qq1hQpBAD7mdyAF8vLJ5k3i+KKiqS3LrqFom5O5SVf8nO0PWr6UKVWMqk7ivBGfUZHwn6iVlhhN3JbnPjz5Ma0xexc9f1G5WNrFlUoCQpyhxlWyPiHA4OYvAhVVsa8xltO+NvsZt1i42pb4jb04QjA2D0UAYA5PAHnGsUKca2Zl58jkpXuuBfV6prXL2EFj3ICr+igCajFRVIxOcpu5cnV1Gqrp0jUU2+I1zq9rKHVFVM7EXeASSTknHkBJKMpZNUlVcHQ5xhi0RduXP2+pzdD1G2nd4TkBsBhhWVscjKsCDj7Ss8cZcojjyyh6WRZ1G1rfGZ2NoIYPn4gR2x6Yx2gscVHTWwPLNz1t79xy32l1TZzcx3DBGE2kHvlcYJ4HOMyfl8fYt5vM/wDcK39ZveoUtZmsDATamB9uMj7zSxQUtVbi8xkcdDewhRqGrdXrYq6kFWHBBHpNSipKmZhJxdotr+s327d9h+Bt6hQqBX/jAQAbuO/eYjihHhHQ805csNT7U6tiS17EspRuEwytjduG3DE7RyeeJjy+PsdEeond2J2+1Gr2ovjfDWcouyohD6qNvBi8GHYtHNKqFr/avWGw2G9i7LsYlayHXIOHUrtfsPmBxM+DCqosssm7OJ1fX2Xvvvcu2AoJxwqjCqoHCqPQACNRUVSRRSbZ5+7uZ5eb1s7Y8F9L8030vrM5PSdugcT1EedNjlYmiEmN1CaRCTGqxGQkxhBGiTNVEZhl4zJMQicxgEACAATACIAEAJgAZgBOYCDMAIzAYZgBMBEEwGEACABACIAVaBpGTRG0YvEUQrbEWiKWmZZeIpZMl4ieo7TLOiByLu5nk5vWzujwaaT5pTpfWZy+k7tA4nqI82fI3UJo55MbqE0QkxquMjI3WMkzQRmSyAkgDuTgD1J7CJ7GoxtpI11VDVuyPwykqw54I7jkCLHJSjqQZcbhJxZmDNk6JiAICIMBhmABmAE5gAQEEADMBhAQQAMwGGYARmAE5gAZgBUmAUQxgNGbGBtGLzLKIVtiLRE7ZlnREUtiLxEr5iR0QOVb3M8nN62d0eDTR/NKdL6/sYy+k71A4nqo8yY7UJo5pDdQjISGUmkSZssZNlswEd32F0Pj6+lcZVG8ZvtX8Q/69g/Oc/VT04389v79jt6HHqyp9txP2jcHWX4/2h/mQCf1zNdN/wBtEuq3yNiAMucpOYCDMBhmAEGABmAUEAJBgIIATmAEZgBMAIgBEBhACYCDMQyDACDAaM2gbRhZMlELWxFoidsyy8RS0zJeInfMyOiByre5nk5vWzujwa6L5pTpfX9jGX0nfonqo8uY7VNHNIarmiMhhIyLNljMMGMAR7r+zHR5q1d2XU4WlGQAsD/ePjII/wBn5TzeulbjH7nt/wCnQqEpbfc8v1LDW6jA5W0uPXacKwP5+H/1Tpw7Jfp/n+ThyRTg17rf/D/wITqOAAYAyYhEZjHQQAIAEAJgIMwAMwAMwCgzAAgAQAMwAMwAjMBgTAEVJgMzYxG0YWGZKJCtpiLRFLTMs6IoUsMyWihS8zEjogcu3uZ5Wb1s7Y8Gui+aU6X1/Yxl9J39P2nqo8qfI7VNI55DVc0RkMJGSZqIybKuYGoo+v8AsG6VdPrq3ftXVrmAyDizLrz2yKzX5+nqJ4vUS1Zn/eD6GGOUOnR8017hNW24naSQ/cna2Vc/fGZ6OJN43X94PIUtMot8cP8AViVlZVird1JB+4ODOlO1aOScHGTi/YrAyGYxBAYCABmABmABmAADAQZgFBAAzGMMwAMwAMxCCMZEQAYAVMBmTmI2jCwzJWIraYi0UKWmZOiKFbDMstFClxmJF4HMs7meVm9bOxcG2i+eU6X1/Yxl9J39P2nqo8qY7VNI55DVc0RkMJGSZoIzBFVJsdEXu7qg+7MFH6kTMpaU32L4YappH6B1WmStAFRfgQIhwMhQAuOPoBPATb3Z72WXw6T4l7R1FdS2R358wOSW4z957HTO4s8PNGkvv+TDV8qj/wAS7G/x14U/zU1n7ky0Nm1/d/6zOb4lGffZ/VC02cwQAIwCABAAgAQAIASYARAAjAIgCAEQAIAEACAyjGA0ZOYmUQvYZkrEVtMyWiKWGZLxFbDEy8Ra4ycuC0Dm2d55eb1s61wbaL5pTpfX9jGX0nfo7T1UeXMcrmkc0hquMjI3UzRNmuYzB6D+znRC7qVWe1Ye4j/AML/1sn8py9ZLTifz2PR6GFzvsj7D1K7jGM5+uP8AKeQjuySPiXtJp9urswu3cqNjOc5ZxnsPT09J7HSu4nj9QqSX1/wZaX4q7K/PAtT6tXncP+Rnb/hiVltJS+36/wDP5DF8cJQ+6+3/AAJiUOYmMQQAIAEACABEACMAgAQAIARAAgAQAIAEBkGAFGMDSMXMyyiFrDMlooVsMRaIrYZkvEVsMyy0Ra3tMSLROe/eeXm9bOpcGuj+aU6X1/Yxl9J3qO09VHlzHazGQkM1maIyGEMaJNFt3E0Kj6D/AGS6MD3jUN5BaV/R7P18KeZ1891D7np9HGoOX2Pc36tSeSfiPkCeP8pwotKSs+Ze3yY1YP8AFWCPLgMR2nqdC/hZ5vWp2mef0uo8OxXHO1gceo81+xGR+c65x1RaObFPRJSLdQ04rtdRyoOVPqhG5D+alT+cUJaopjzQ0za/tewvNkggBMYBEARgEQERgTEBEYBAYQAIAEACAEQAgmAzJjA2kYuZhlELWGIrFCtpmWXihWwxF4izmYZWIvbMSLREH7zy83rZ0rg10fzSvS+sxl9J3KDxPUR5s1uOVmaOeQzWZokxugepxzwec58sYksmRwW0W38jp6PolnbcskYRVW5Ne/Zcv5/L9Brq2u8e02YxkIMDn5EVAfz25/ObxR0xSOXNLXNs9p7PdY02l0daWXYdi72KiuzBmICg4GBhQPOefnxZMmVtR2OvHKCxpOS/JNXtfTvBRrH5ACsnhhuwAzuOOQxyR+95TD6fJXAlKKl6r/Y4XtX1EX2oQDlUwW3Kytna2VYAcA7hnAz/ANurpIuFpk+rUdKaf9Zxh/P/ALTts8+hzUnfUj+afsm+owWqP8ty/asScVpk133/AJ/n7lZ/FBP3W38CeJQgTiAgxAAxAAxAAxGBGIDCABgwAMQAMQAMGAEYgBODACDAZQwGZNEzaMbIisRWyZKxFbImXiLWTJaIs8yyyMLZhlIiL955eX1s6VwaaT5pXpfWYyek7dDcT1EedNDaPNEXEZreMjKJuj59f0zB8GVGmd3pPs9dYqF0KZWvG7Co6kFms8Qn6oAACeOe/HCup038X02O2fSKTSivbd38/wCD1vs/0ZKNLct1dT32Fgp2raUAXahrZ0KjklskemR5SGbqJSmnFuvuvwdXT4FjVOr/ALsD+zehQFjXexyP39RtckfGT4dBKjIH3z5Qh1GWMav9R5OmxXbQrrqemZG86lK1Vs7RqmYMcc7WpwOVHJPOewjhlzXaSv7E54unaqzga63p4b9jqtQy/wAPu2GHPmzMo7eePKdcc+T3j+5yT6PBypCnvg2MKy5RvhO6sJ+9u+YHuAO/1MpFuUt1+5zzjHGmoytfT9DPf/X9CdBw6QDx0GkN8A0h4kKFpDdAKDcYDpEeJ94BpQb/AOswDSQXjHpDxf6zEGkA8A0k7/6zAWkN8ApFTZA1pKmyA9JUvEPSYtZ/WYjaiYWPEVjEWseJloxFbXmS0YiztMlkhd2mSqRhaZiRSKEn7zzMvrZ0I00vzSnTeszk4OxV27z00cEqGUz6zRF0MKD/ABH+S/8AiNE212/P8jOmdlYMGzgggEKVyO2eO0Uo6lTMKSTtL8/yek6b7Z6qlAiNWyqoUb6qyQAMAZAGewnK+ixyd2/1Krq8iPQdK9u7HUixK92eCtVeCPrIT6Kns9jX/wAg4rdb/I9GvV/FryCi8DulYGfPHf8A7zleKUXTZtdXGcb/AL+TxnVvaS5bGQEbR5gVncP+XE7sXSqSts5J9RfAgnWiB8SVNnuXU575/cZcdp0eWXdkFm39KE9TqWfGWGASQAlagZ/wqC3ly2Tx3lceNQ4MTyuW1JfQzlbIhHYE8QsNwLCIVMCwgFMiFjIz/XEBhmOxEbh5wsdMgY8orG0yQY7EwEVgRmFjKuf65hY0QTCx0Zs31iNJGVjQKJC9jRFYoWsMyVihawxFoi7mZZVGDTLKIwsmZFIib955mX1s6EX0/wA0p03rMz4OtU3E9JHFJDCNNEmjZWjJtG6P947JtGyPAm40Maa7B/P1MGTnG0durXZUgEjOcgNgY88jsZNxp2zmaa2s5drjd/Q//JVFVHYgNGJonxPrAWknxIxaSxeFhQK8LE0Bb0H+UVhXcgv6/wBfyjsaiG/7wDSRvgOiPEiDSHif1zANJUvCxqJPif13gGkDZAFEjxIBpZDWQGolN8LNaSjNCzSRi5is2jB3iKpGDtEUihdzEVijBjMlUYsYjaMrJhlIiTd55uX1sui9B5m+n9Yp8HSrbiekjka3NkeaJtGqvGYaNQ8DGk1R47MNG1dsZNxHE1GB2P6/+cREHDcwa3nsf6/OMoo7Fg/2jE0X8SFmNJbxIWLSAsgGkPFP0/l/9wDSgNn9cQDSg3/1xCw0ojxIWPSHiQDSV8SFj0lfEELHpYC2AaQ8X6n9YBpA2wGoEFx9YWFMPEhYUVLxWaUTIt9oG6My0DSTMmx9f5xWbRi5iKIwYxFEZMZk2kZsZlm0ZPMs2hVu887J6mWQI2DHilplbBq0NpfO9ZEQcGaDUCb8RGHjZoNSPWGtC8Jlhqx6x60ZeJmg1g9Y9aM+Cy41o9RDWjLws0XXj6R60YeBst78PUQ1oXgMPfh6iPWg8BkjXj1/WGtCeB9i34gPUfpDWheXZI6gPWGtC8uw/EB6iGtD8uwPUB6w1oXl2R7+PX9Ya0Py8iDrx6/rDWg8CQfiA9f1hrQ/Ly7EHXD1EPEQ/AkR7+PWGtB5d9g9/Hr+sNaDwGQdcIa0PwJB78Ia0HgSD38Q1oXl2HvwhrQ/AZB1w9RFrQ/AZU60eohrQ/AZmdYPUQ1o14LKNqh6iLWjSxMzbUj6Ra0aWNmbagReIjaxsobhM60aUGUNsWtD0FGsmJZElyaUTAzgm7bZUiZAIAEACABAAgAQAIATmABACIATAAgAQAIAEAIgAQAmAEQAmAEQAmAEQAIAEACABAAgAQAIAEACABAAgB//2Q=="/>
          <p:cNvSpPr>
            <a:spLocks noChangeAspect="1" noChangeArrowheads="1"/>
          </p:cNvSpPr>
          <p:nvPr/>
        </p:nvSpPr>
        <p:spPr bwMode="auto">
          <a:xfrm>
            <a:off x="155558" y="-144509"/>
            <a:ext cx="304762" cy="3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6" name="Picture 4" descr="We cannot direct the wind but we can adjust the sails  - 8x10 digital INSTANT DOWNLOAD printable image for transfer printing 3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92" y="1925099"/>
            <a:ext cx="4510080" cy="5367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9363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41670" y="988689"/>
            <a:ext cx="11047651" cy="1054443"/>
          </a:xfrm>
        </p:spPr>
        <p:txBody>
          <a:bodyPr>
            <a:noAutofit/>
          </a:bodyPr>
          <a:lstStyle/>
          <a:p>
            <a:r>
              <a:rPr lang="en-GB" sz="5400" dirty="0" smtClean="0"/>
              <a:t>Monitoring </a:t>
            </a:r>
            <a:endParaRPr lang="en-GB" sz="54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3800" i="1" dirty="0">
              <a:solidFill>
                <a:schemeClr val="accent1"/>
              </a:solidFill>
            </a:endParaRPr>
          </a:p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3800" i="1" dirty="0">
              <a:solidFill>
                <a:schemeClr val="accent1"/>
              </a:solidFill>
            </a:endParaRPr>
          </a:p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3800" i="1" dirty="0">
              <a:solidFill>
                <a:schemeClr val="accent1"/>
              </a:solidFill>
            </a:endParaRPr>
          </a:p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3800" i="1" dirty="0">
              <a:solidFill>
                <a:schemeClr val="accent1"/>
              </a:solidFill>
            </a:endParaRPr>
          </a:p>
          <a:p>
            <a:pPr marL="478863" lvl="1" indent="-478863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3800" i="1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endParaRPr lang="nl-NL" sz="3700" dirty="0"/>
          </a:p>
          <a:p>
            <a:pPr lvl="1">
              <a:lnSpc>
                <a:spcPct val="80000"/>
              </a:lnSpc>
            </a:pPr>
            <a:endParaRPr lang="nl-NL" sz="2800" dirty="0"/>
          </a:p>
          <a:p>
            <a:pPr lvl="1">
              <a:lnSpc>
                <a:spcPct val="80000"/>
              </a:lnSpc>
            </a:pPr>
            <a:endParaRPr lang="nl-NL" sz="2800" dirty="0"/>
          </a:p>
          <a:p>
            <a:pPr lvl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GB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136208" tIns="68104" rIns="136208" bIns="68104"/>
          <a:lstStyle/>
          <a:p>
            <a:fld id="{62C2F501-B2E3-40FD-9C91-70915191B99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monito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9655" y="2141195"/>
            <a:ext cx="7919914" cy="5755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844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7"/>
          <p:cNvSpPr txBox="1">
            <a:spLocks noChangeArrowheads="1"/>
          </p:cNvSpPr>
          <p:nvPr/>
        </p:nvSpPr>
        <p:spPr bwMode="auto">
          <a:xfrm>
            <a:off x="178343" y="503651"/>
            <a:ext cx="3149215" cy="30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6" rIns="95772" bIns="47886">
            <a:spAutoFit/>
          </a:bodyPr>
          <a:lstStyle>
            <a:lvl1pPr>
              <a:defRPr sz="1600" b="1">
                <a:solidFill>
                  <a:srgbClr val="002850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rgbClr val="002850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rgbClr val="002850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rgbClr val="002850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rgbClr val="002850"/>
                </a:solidFill>
                <a:latin typeface="Arial" charset="0"/>
              </a:defRPr>
            </a:lvl5pPr>
            <a:lvl6pPr marL="2514600" indent="-228600" algn="r" eaLnBrk="0" fontAlgn="base" hangingPunct="0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002850"/>
                </a:solidFill>
                <a:latin typeface="Arial" charset="0"/>
              </a:defRPr>
            </a:lvl6pPr>
            <a:lvl7pPr marL="2971800" indent="-228600" algn="r" eaLnBrk="0" fontAlgn="base" hangingPunct="0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002850"/>
                </a:solidFill>
                <a:latin typeface="Arial" charset="0"/>
              </a:defRPr>
            </a:lvl7pPr>
            <a:lvl8pPr marL="3429000" indent="-228600" algn="r" eaLnBrk="0" fontAlgn="base" hangingPunct="0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002850"/>
                </a:solidFill>
                <a:latin typeface="Arial" charset="0"/>
              </a:defRPr>
            </a:lvl8pPr>
            <a:lvl9pPr marL="3886200" indent="-228600" algn="r" eaLnBrk="0" fontAlgn="base" hangingPunct="0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00285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Designing an Adaptive Plan</a:t>
            </a:r>
          </a:p>
        </p:txBody>
      </p:sp>
      <p:sp>
        <p:nvSpPr>
          <p:cNvPr id="17412" name="Rectangle 169"/>
          <p:cNvSpPr>
            <a:spLocks noChangeArrowheads="1"/>
          </p:cNvSpPr>
          <p:nvPr/>
        </p:nvSpPr>
        <p:spPr bwMode="auto">
          <a:xfrm>
            <a:off x="2" y="297197"/>
            <a:ext cx="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85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6000" dirty="0"/>
          </a:p>
        </p:txBody>
      </p:sp>
      <p:sp>
        <p:nvSpPr>
          <p:cNvPr id="17413" name="Rectangle 352"/>
          <p:cNvSpPr>
            <a:spLocks noChangeArrowheads="1"/>
          </p:cNvSpPr>
          <p:nvPr/>
        </p:nvSpPr>
        <p:spPr bwMode="auto">
          <a:xfrm>
            <a:off x="2" y="297197"/>
            <a:ext cx="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85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6000" dirty="0"/>
          </a:p>
        </p:txBody>
      </p:sp>
      <p:sp>
        <p:nvSpPr>
          <p:cNvPr id="17414" name="Rectangle 573"/>
          <p:cNvSpPr>
            <a:spLocks noChangeArrowheads="1"/>
          </p:cNvSpPr>
          <p:nvPr/>
        </p:nvSpPr>
        <p:spPr bwMode="auto">
          <a:xfrm>
            <a:off x="2" y="297197"/>
            <a:ext cx="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85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6000" dirty="0"/>
          </a:p>
        </p:txBody>
      </p:sp>
      <p:grpSp>
        <p:nvGrpSpPr>
          <p:cNvPr id="4" name="Canvas 1"/>
          <p:cNvGrpSpPr>
            <a:grpSpLocks/>
          </p:cNvGrpSpPr>
          <p:nvPr/>
        </p:nvGrpSpPr>
        <p:grpSpPr bwMode="auto">
          <a:xfrm>
            <a:off x="3840014" y="340407"/>
            <a:ext cx="8395650" cy="9117617"/>
            <a:chOff x="0" y="0"/>
            <a:chExt cx="5108575" cy="5398770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108575" cy="539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071252" y="2889407"/>
              <a:ext cx="852416" cy="327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844" y="2892959"/>
              <a:ext cx="851232" cy="3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071252" y="2889407"/>
              <a:ext cx="852416" cy="327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012056" y="2830210"/>
              <a:ext cx="851824" cy="32676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648" y="2833170"/>
              <a:ext cx="851232" cy="32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012056" y="2830210"/>
              <a:ext cx="851824" cy="32676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2697" y="2939434"/>
              <a:ext cx="602793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Mitigating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520329" y="3107253"/>
              <a:ext cx="852416" cy="4066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2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05" y="3108437"/>
              <a:ext cx="851232" cy="40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520329" y="3107253"/>
              <a:ext cx="852416" cy="4066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461133" y="3048056"/>
              <a:ext cx="851824" cy="4060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2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17" y="3049240"/>
              <a:ext cx="851232" cy="40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1133" y="3048056"/>
              <a:ext cx="851824" cy="4060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60078" y="3146719"/>
              <a:ext cx="477942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Vulnerabilities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26914" y="3241669"/>
              <a:ext cx="544270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or opportunities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2071252" y="3325690"/>
              <a:ext cx="852416" cy="3019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33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844" y="3328650"/>
              <a:ext cx="851232" cy="30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2071252" y="3325690"/>
              <a:ext cx="852416" cy="3019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012056" y="3265901"/>
              <a:ext cx="851824" cy="3024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36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648" y="3269452"/>
              <a:ext cx="851232" cy="30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2012056" y="3265901"/>
              <a:ext cx="851824" cy="3024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74830" y="3364703"/>
              <a:ext cx="550122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Hedging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3889739" y="4554620"/>
              <a:ext cx="852416" cy="2675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40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07" y="4555804"/>
              <a:ext cx="851824" cy="26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3889739" y="4554620"/>
              <a:ext cx="852416" cy="2675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3830543" y="4495423"/>
              <a:ext cx="852416" cy="26757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43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11" y="4496607"/>
              <a:ext cx="851232" cy="26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3830543" y="4495423"/>
              <a:ext cx="852416" cy="26757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947240" y="4573642"/>
              <a:ext cx="656440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Capitalizing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2418730" y="4610265"/>
              <a:ext cx="1346699" cy="20127"/>
            </a:xfrm>
            <a:custGeom>
              <a:avLst/>
              <a:gdLst>
                <a:gd name="T0" fmla="*/ 0 w 4348"/>
                <a:gd name="T1" fmla="*/ 1461847282 h 64"/>
                <a:gd name="T2" fmla="*/ 2147483647 w 4348"/>
                <a:gd name="T3" fmla="*/ 1461847282 h 64"/>
                <a:gd name="T4" fmla="*/ 2147483647 w 4348"/>
                <a:gd name="T5" fmla="*/ 1990568791 h 64"/>
                <a:gd name="T6" fmla="*/ 2147483647 w 4348"/>
                <a:gd name="T7" fmla="*/ 1990568791 h 64"/>
                <a:gd name="T8" fmla="*/ 2147483647 w 4348"/>
                <a:gd name="T9" fmla="*/ 0 h 64"/>
                <a:gd name="T10" fmla="*/ 2147483647 w 4348"/>
                <a:gd name="T11" fmla="*/ 1990568791 h 64"/>
                <a:gd name="T12" fmla="*/ 2147483647 w 4348"/>
                <a:gd name="T13" fmla="*/ 1990568791 h 64"/>
                <a:gd name="T14" fmla="*/ 2147483647 w 4348"/>
                <a:gd name="T15" fmla="*/ 1990568791 h 64"/>
                <a:gd name="T16" fmla="*/ 2147483647 w 4348"/>
                <a:gd name="T17" fmla="*/ 0 h 64"/>
                <a:gd name="T18" fmla="*/ 2147483647 w 4348"/>
                <a:gd name="T19" fmla="*/ 1990568791 h 64"/>
                <a:gd name="T20" fmla="*/ 2147483647 w 4348"/>
                <a:gd name="T21" fmla="*/ 1990568791 h 64"/>
                <a:gd name="T22" fmla="*/ 2147483647 w 4348"/>
                <a:gd name="T23" fmla="*/ 1990568791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8" h="64">
                  <a:moveTo>
                    <a:pt x="0" y="47"/>
                  </a:moveTo>
                  <a:lnTo>
                    <a:pt x="384" y="47"/>
                  </a:lnTo>
                  <a:lnTo>
                    <a:pt x="384" y="64"/>
                  </a:lnTo>
                  <a:lnTo>
                    <a:pt x="2451" y="64"/>
                  </a:lnTo>
                  <a:cubicBezTo>
                    <a:pt x="2451" y="29"/>
                    <a:pt x="2480" y="0"/>
                    <a:pt x="2515" y="0"/>
                  </a:cubicBezTo>
                  <a:cubicBezTo>
                    <a:pt x="2550" y="0"/>
                    <a:pt x="2579" y="29"/>
                    <a:pt x="2579" y="64"/>
                  </a:cubicBezTo>
                  <a:cubicBezTo>
                    <a:pt x="2579" y="64"/>
                    <a:pt x="2579" y="64"/>
                    <a:pt x="2579" y="64"/>
                  </a:cubicBezTo>
                  <a:lnTo>
                    <a:pt x="2835" y="64"/>
                  </a:lnTo>
                  <a:cubicBezTo>
                    <a:pt x="2835" y="29"/>
                    <a:pt x="2864" y="0"/>
                    <a:pt x="2899" y="0"/>
                  </a:cubicBezTo>
                  <a:cubicBezTo>
                    <a:pt x="2934" y="0"/>
                    <a:pt x="2963" y="29"/>
                    <a:pt x="2963" y="64"/>
                  </a:cubicBezTo>
                  <a:cubicBezTo>
                    <a:pt x="2963" y="64"/>
                    <a:pt x="2963" y="64"/>
                    <a:pt x="2963" y="64"/>
                  </a:cubicBezTo>
                  <a:lnTo>
                    <a:pt x="4348" y="64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3758917" y="4605530"/>
              <a:ext cx="73994" cy="49134"/>
            </a:xfrm>
            <a:custGeom>
              <a:avLst/>
              <a:gdLst>
                <a:gd name="T0" fmla="*/ 0 w 125"/>
                <a:gd name="T1" fmla="*/ 0 h 83"/>
                <a:gd name="T2" fmla="*/ 2147483647 w 125"/>
                <a:gd name="T3" fmla="*/ 2147483647 h 83"/>
                <a:gd name="T4" fmla="*/ 0 w 125"/>
                <a:gd name="T5" fmla="*/ 2147483647 h 83"/>
                <a:gd name="T6" fmla="*/ 0 w 12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3">
                  <a:moveTo>
                    <a:pt x="0" y="0"/>
                  </a:moveTo>
                  <a:lnTo>
                    <a:pt x="125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679933" y="2770932"/>
              <a:ext cx="188251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Certain 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608331" y="2849834"/>
              <a:ext cx="328708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vulnerabilities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520329" y="4475296"/>
              <a:ext cx="852416" cy="416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51" name="Picture 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05" y="4476480"/>
              <a:ext cx="851232" cy="41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520329" y="4475296"/>
              <a:ext cx="852416" cy="416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61133" y="4416099"/>
              <a:ext cx="851824" cy="416155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54" name="Picture 4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17" y="4416691"/>
              <a:ext cx="851232" cy="41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461133" y="4416099"/>
              <a:ext cx="851824" cy="416155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31461" y="4569630"/>
              <a:ext cx="329683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Signposts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1625509" y="4475296"/>
              <a:ext cx="851824" cy="416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58" name="Picture 5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285" y="4476480"/>
              <a:ext cx="851232" cy="41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1625509" y="4475296"/>
              <a:ext cx="851824" cy="416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1565722" y="4416099"/>
              <a:ext cx="852416" cy="416155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61" name="Picture 5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498" y="4416691"/>
              <a:ext cx="851232" cy="41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1565722" y="4416099"/>
              <a:ext cx="852416" cy="416155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859080" y="4569630"/>
              <a:ext cx="281889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Triggers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3889739" y="3727046"/>
              <a:ext cx="852416" cy="297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65" name="Picture 5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07" y="3730005"/>
              <a:ext cx="851824" cy="29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3889739" y="3727046"/>
              <a:ext cx="852416" cy="297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830543" y="3667257"/>
              <a:ext cx="852416" cy="29776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68" name="Picture 6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11" y="3670216"/>
              <a:ext cx="851232" cy="29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3830543" y="3667257"/>
              <a:ext cx="852416" cy="29776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968500" y="3761888"/>
              <a:ext cx="612547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Corrective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3889739" y="4172799"/>
              <a:ext cx="852416" cy="2977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72" name="Picture 6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07" y="4173391"/>
              <a:ext cx="851824" cy="29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3889739" y="4172799"/>
              <a:ext cx="852416" cy="2977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3830543" y="4113602"/>
              <a:ext cx="852416" cy="297169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75" name="Picture 6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11" y="4114194"/>
              <a:ext cx="851232" cy="29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3830543" y="4113602"/>
              <a:ext cx="852416" cy="297169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969059" y="4207216"/>
              <a:ext cx="601818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Defensive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cxnSp>
          <p:nvCxnSpPr>
            <p:cNvPr id="17478" name="Line 1004"/>
            <p:cNvCxnSpPr>
              <a:cxnSpLocks noChangeShapeType="1"/>
            </p:cNvCxnSpPr>
            <p:nvPr/>
          </p:nvCxnSpPr>
          <p:spPr bwMode="auto">
            <a:xfrm>
              <a:off x="3465307" y="4262779"/>
              <a:ext cx="300121" cy="0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79" name="Freeform 71"/>
            <p:cNvSpPr>
              <a:spLocks/>
            </p:cNvSpPr>
            <p:nvPr/>
          </p:nvSpPr>
          <p:spPr bwMode="auto">
            <a:xfrm>
              <a:off x="3758917" y="4238508"/>
              <a:ext cx="73994" cy="48542"/>
            </a:xfrm>
            <a:custGeom>
              <a:avLst/>
              <a:gdLst>
                <a:gd name="T0" fmla="*/ 0 w 125"/>
                <a:gd name="T1" fmla="*/ 0 h 82"/>
                <a:gd name="T2" fmla="*/ 2147483647 w 125"/>
                <a:gd name="T3" fmla="*/ 2147483647 h 82"/>
                <a:gd name="T4" fmla="*/ 0 w 125"/>
                <a:gd name="T5" fmla="*/ 2147483647 h 82"/>
                <a:gd name="T6" fmla="*/ 0 w 125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2">
                  <a:moveTo>
                    <a:pt x="0" y="0"/>
                  </a:moveTo>
                  <a:lnTo>
                    <a:pt x="125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1620182" y="2096167"/>
              <a:ext cx="852416" cy="40668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81" name="Picture 7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142" y="2098535"/>
              <a:ext cx="851232" cy="40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1620182" y="2096167"/>
              <a:ext cx="852416" cy="40668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937275" y="2242690"/>
              <a:ext cx="247750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84" name="Freeform 76"/>
            <p:cNvSpPr>
              <a:spLocks/>
            </p:cNvSpPr>
            <p:nvPr/>
          </p:nvSpPr>
          <p:spPr bwMode="auto">
            <a:xfrm>
              <a:off x="343334" y="3251101"/>
              <a:ext cx="118983" cy="1373963"/>
            </a:xfrm>
            <a:custGeom>
              <a:avLst/>
              <a:gdLst>
                <a:gd name="T0" fmla="*/ 2147483647 w 201"/>
                <a:gd name="T1" fmla="*/ 0 h 2321"/>
                <a:gd name="T2" fmla="*/ 0 w 201"/>
                <a:gd name="T3" fmla="*/ 0 h 2321"/>
                <a:gd name="T4" fmla="*/ 0 w 201"/>
                <a:gd name="T5" fmla="*/ 2147483647 h 2321"/>
                <a:gd name="T6" fmla="*/ 2147483647 w 201"/>
                <a:gd name="T7" fmla="*/ 2147483647 h 23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" h="2321">
                  <a:moveTo>
                    <a:pt x="201" y="0"/>
                  </a:moveTo>
                  <a:lnTo>
                    <a:pt x="0" y="0"/>
                  </a:lnTo>
                  <a:lnTo>
                    <a:pt x="0" y="2321"/>
                  </a:lnTo>
                  <a:lnTo>
                    <a:pt x="87" y="2321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85" name="Freeform 77"/>
            <p:cNvSpPr>
              <a:spLocks/>
            </p:cNvSpPr>
            <p:nvPr/>
          </p:nvSpPr>
          <p:spPr bwMode="auto">
            <a:xfrm>
              <a:off x="388915" y="4600202"/>
              <a:ext cx="73402" cy="49134"/>
            </a:xfrm>
            <a:custGeom>
              <a:avLst/>
              <a:gdLst>
                <a:gd name="T0" fmla="*/ 0 w 124"/>
                <a:gd name="T1" fmla="*/ 0 h 83"/>
                <a:gd name="T2" fmla="*/ 2147483647 w 124"/>
                <a:gd name="T3" fmla="*/ 2147483647 h 83"/>
                <a:gd name="T4" fmla="*/ 0 w 124"/>
                <a:gd name="T5" fmla="*/ 2147483647 h 83"/>
                <a:gd name="T6" fmla="*/ 0 w 124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3">
                  <a:moveTo>
                    <a:pt x="0" y="0"/>
                  </a:moveTo>
                  <a:lnTo>
                    <a:pt x="124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486" name="Line 1012"/>
            <p:cNvCxnSpPr>
              <a:cxnSpLocks noChangeShapeType="1"/>
            </p:cNvCxnSpPr>
            <p:nvPr/>
          </p:nvCxnSpPr>
          <p:spPr bwMode="auto">
            <a:xfrm>
              <a:off x="1313549" y="4625065"/>
              <a:ext cx="186466" cy="0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87" name="Freeform 79"/>
            <p:cNvSpPr>
              <a:spLocks/>
            </p:cNvSpPr>
            <p:nvPr/>
          </p:nvSpPr>
          <p:spPr bwMode="auto">
            <a:xfrm>
              <a:off x="1494095" y="4600202"/>
              <a:ext cx="73402" cy="49134"/>
            </a:xfrm>
            <a:custGeom>
              <a:avLst/>
              <a:gdLst>
                <a:gd name="T0" fmla="*/ 0 w 124"/>
                <a:gd name="T1" fmla="*/ 0 h 83"/>
                <a:gd name="T2" fmla="*/ 2147483647 w 124"/>
                <a:gd name="T3" fmla="*/ 2147483647 h 83"/>
                <a:gd name="T4" fmla="*/ 0 w 124"/>
                <a:gd name="T5" fmla="*/ 2147483647 h 83"/>
                <a:gd name="T6" fmla="*/ 0 w 124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3">
                  <a:moveTo>
                    <a:pt x="0" y="0"/>
                  </a:moveTo>
                  <a:lnTo>
                    <a:pt x="124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50078" y="1080346"/>
              <a:ext cx="832881" cy="327360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89" name="Picture 8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854" y="1081530"/>
              <a:ext cx="832289" cy="32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850078" y="1080346"/>
              <a:ext cx="832881" cy="327360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047094" y="1095267"/>
              <a:ext cx="513057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Others’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962800" y="1188880"/>
              <a:ext cx="641809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Unforeseen events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906605" y="1283829"/>
              <a:ext cx="750078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Changing preferences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494" name="Freeform 86"/>
            <p:cNvSpPr>
              <a:spLocks/>
            </p:cNvSpPr>
            <p:nvPr/>
          </p:nvSpPr>
          <p:spPr bwMode="auto">
            <a:xfrm>
              <a:off x="2541856" y="909267"/>
              <a:ext cx="1726142" cy="172263"/>
            </a:xfrm>
            <a:custGeom>
              <a:avLst/>
              <a:gdLst>
                <a:gd name="T0" fmla="*/ 2147483647 w 5573"/>
                <a:gd name="T1" fmla="*/ 2147483647 h 556"/>
                <a:gd name="T2" fmla="*/ 2147483647 w 5573"/>
                <a:gd name="T3" fmla="*/ 1903422807 h 556"/>
                <a:gd name="T4" fmla="*/ 2147483647 w 5573"/>
                <a:gd name="T5" fmla="*/ 1903422807 h 556"/>
                <a:gd name="T6" fmla="*/ 2147483647 w 5573"/>
                <a:gd name="T7" fmla="*/ 0 h 556"/>
                <a:gd name="T8" fmla="*/ 2147483647 w 5573"/>
                <a:gd name="T9" fmla="*/ 1903422807 h 556"/>
                <a:gd name="T10" fmla="*/ 2147483647 w 5573"/>
                <a:gd name="T11" fmla="*/ 1903422807 h 556"/>
                <a:gd name="T12" fmla="*/ 2147483647 w 5573"/>
                <a:gd name="T13" fmla="*/ 0 h 556"/>
                <a:gd name="T14" fmla="*/ 2147483647 w 5573"/>
                <a:gd name="T15" fmla="*/ 1903422807 h 556"/>
                <a:gd name="T16" fmla="*/ 0 w 5573"/>
                <a:gd name="T17" fmla="*/ 1903422807 h 5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73" h="556">
                  <a:moveTo>
                    <a:pt x="5573" y="556"/>
                  </a:moveTo>
                  <a:lnTo>
                    <a:pt x="5573" y="64"/>
                  </a:lnTo>
                  <a:lnTo>
                    <a:pt x="2565" y="64"/>
                  </a:lnTo>
                  <a:cubicBezTo>
                    <a:pt x="2565" y="29"/>
                    <a:pt x="2536" y="0"/>
                    <a:pt x="2501" y="0"/>
                  </a:cubicBezTo>
                  <a:cubicBezTo>
                    <a:pt x="2466" y="0"/>
                    <a:pt x="2437" y="29"/>
                    <a:pt x="2437" y="64"/>
                  </a:cubicBezTo>
                  <a:lnTo>
                    <a:pt x="2181" y="64"/>
                  </a:lnTo>
                  <a:cubicBezTo>
                    <a:pt x="2181" y="29"/>
                    <a:pt x="2152" y="0"/>
                    <a:pt x="2117" y="0"/>
                  </a:cubicBezTo>
                  <a:cubicBezTo>
                    <a:pt x="2082" y="0"/>
                    <a:pt x="2053" y="29"/>
                    <a:pt x="2053" y="64"/>
                  </a:cubicBezTo>
                  <a:lnTo>
                    <a:pt x="0" y="64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95" name="Freeform 87"/>
            <p:cNvSpPr>
              <a:spLocks/>
            </p:cNvSpPr>
            <p:nvPr/>
          </p:nvSpPr>
          <p:spPr bwMode="auto">
            <a:xfrm>
              <a:off x="2474374" y="904531"/>
              <a:ext cx="73402" cy="49134"/>
            </a:xfrm>
            <a:custGeom>
              <a:avLst/>
              <a:gdLst>
                <a:gd name="T0" fmla="*/ 2147483647 w 124"/>
                <a:gd name="T1" fmla="*/ 2147483647 h 83"/>
                <a:gd name="T2" fmla="*/ 0 w 124"/>
                <a:gd name="T3" fmla="*/ 2147483647 h 83"/>
                <a:gd name="T4" fmla="*/ 2147483647 w 124"/>
                <a:gd name="T5" fmla="*/ 0 h 83"/>
                <a:gd name="T6" fmla="*/ 2147483647 w 124"/>
                <a:gd name="T7" fmla="*/ 2147483647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3">
                  <a:moveTo>
                    <a:pt x="124" y="83"/>
                  </a:moveTo>
                  <a:lnTo>
                    <a:pt x="0" y="42"/>
                  </a:lnTo>
                  <a:lnTo>
                    <a:pt x="124" y="0"/>
                  </a:lnTo>
                  <a:lnTo>
                    <a:pt x="124" y="8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1620182" y="777849"/>
              <a:ext cx="852416" cy="297761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497" name="Picture 8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142" y="781401"/>
              <a:ext cx="851232" cy="29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1620182" y="777849"/>
              <a:ext cx="852416" cy="297761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864699" y="871934"/>
              <a:ext cx="390157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Options set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cxnSp>
          <p:nvCxnSpPr>
            <p:cNvPr id="17500" name="Line 1026"/>
            <p:cNvCxnSpPr>
              <a:cxnSpLocks noChangeShapeType="1"/>
            </p:cNvCxnSpPr>
            <p:nvPr/>
          </p:nvCxnSpPr>
          <p:spPr bwMode="auto">
            <a:xfrm>
              <a:off x="2048758" y="1076794"/>
              <a:ext cx="0" cy="953664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01" name="Freeform 93"/>
            <p:cNvSpPr>
              <a:spLocks/>
            </p:cNvSpPr>
            <p:nvPr/>
          </p:nvSpPr>
          <p:spPr bwMode="auto">
            <a:xfrm>
              <a:off x="2024487" y="2024539"/>
              <a:ext cx="48540" cy="73996"/>
            </a:xfrm>
            <a:custGeom>
              <a:avLst/>
              <a:gdLst>
                <a:gd name="T0" fmla="*/ 2147483647 w 82"/>
                <a:gd name="T1" fmla="*/ 0 h 125"/>
                <a:gd name="T2" fmla="*/ 2147483647 w 82"/>
                <a:gd name="T3" fmla="*/ 2147483647 h 125"/>
                <a:gd name="T4" fmla="*/ 0 w 82"/>
                <a:gd name="T5" fmla="*/ 0 h 125"/>
                <a:gd name="T6" fmla="*/ 2147483647 w 82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25">
                  <a:moveTo>
                    <a:pt x="82" y="0"/>
                  </a:moveTo>
                  <a:lnTo>
                    <a:pt x="41" y="125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02" name="Rectangle 94"/>
            <p:cNvSpPr>
              <a:spLocks noChangeArrowheads="1"/>
            </p:cNvSpPr>
            <p:nvPr/>
          </p:nvSpPr>
          <p:spPr bwMode="auto">
            <a:xfrm>
              <a:off x="223167" y="777849"/>
              <a:ext cx="852416" cy="297761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03" name="Picture 9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51" y="781401"/>
              <a:ext cx="851824" cy="29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04" name="Rectangle 96"/>
            <p:cNvSpPr>
              <a:spLocks noChangeArrowheads="1"/>
            </p:cNvSpPr>
            <p:nvPr/>
          </p:nvSpPr>
          <p:spPr bwMode="auto">
            <a:xfrm>
              <a:off x="223167" y="777849"/>
              <a:ext cx="852416" cy="297761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80850" y="871934"/>
              <a:ext cx="356994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Objectives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06" name="Rectangle 98"/>
            <p:cNvSpPr>
              <a:spLocks noChangeArrowheads="1"/>
            </p:cNvSpPr>
            <p:nvPr/>
          </p:nvSpPr>
          <p:spPr bwMode="auto">
            <a:xfrm>
              <a:off x="892077" y="1268593"/>
              <a:ext cx="852416" cy="27763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07" name="Picture 9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61" y="1270960"/>
              <a:ext cx="851232" cy="275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892077" y="1268593"/>
              <a:ext cx="852416" cy="27763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119577" y="1303890"/>
              <a:ext cx="417468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Definition of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91627" y="1401514"/>
              <a:ext cx="262381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success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>
              <a:off x="892077" y="361694"/>
              <a:ext cx="852416" cy="29716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12" name="Picture 1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61" y="365246"/>
              <a:ext cx="851232" cy="29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892077" y="361694"/>
              <a:ext cx="852416" cy="29716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135185" y="456027"/>
              <a:ext cx="386256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Constraints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1065890" y="188247"/>
              <a:ext cx="33163" cy="23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700" dirty="0">
                  <a:latin typeface="Times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047507" y="188563"/>
              <a:ext cx="101441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I.  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137156" y="188563"/>
              <a:ext cx="621326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 Setting the Stage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18" name="Freeform 110"/>
            <p:cNvSpPr>
              <a:spLocks/>
            </p:cNvSpPr>
            <p:nvPr/>
          </p:nvSpPr>
          <p:spPr bwMode="auto">
            <a:xfrm>
              <a:off x="1549739" y="904531"/>
              <a:ext cx="73402" cy="49134"/>
            </a:xfrm>
            <a:custGeom>
              <a:avLst/>
              <a:gdLst>
                <a:gd name="T0" fmla="*/ 0 w 124"/>
                <a:gd name="T1" fmla="*/ 0 h 83"/>
                <a:gd name="T2" fmla="*/ 2147483647 w 124"/>
                <a:gd name="T3" fmla="*/ 2147483647 h 83"/>
                <a:gd name="T4" fmla="*/ 0 w 124"/>
                <a:gd name="T5" fmla="*/ 2147483647 h 83"/>
                <a:gd name="T6" fmla="*/ 0 w 124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3">
                  <a:moveTo>
                    <a:pt x="0" y="0"/>
                  </a:moveTo>
                  <a:lnTo>
                    <a:pt x="124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19" name="Line 1045"/>
            <p:cNvCxnSpPr>
              <a:cxnSpLocks noChangeShapeType="1"/>
            </p:cNvCxnSpPr>
            <p:nvPr/>
          </p:nvCxnSpPr>
          <p:spPr bwMode="auto">
            <a:xfrm>
              <a:off x="1318877" y="662415"/>
              <a:ext cx="0" cy="541061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20" name="Freeform 112"/>
            <p:cNvSpPr>
              <a:spLocks/>
            </p:cNvSpPr>
            <p:nvPr/>
          </p:nvSpPr>
          <p:spPr bwMode="auto">
            <a:xfrm>
              <a:off x="1294606" y="1197556"/>
              <a:ext cx="49132" cy="73404"/>
            </a:xfrm>
            <a:custGeom>
              <a:avLst/>
              <a:gdLst>
                <a:gd name="T0" fmla="*/ 2147483647 w 83"/>
                <a:gd name="T1" fmla="*/ 0 h 124"/>
                <a:gd name="T2" fmla="*/ 2147483647 w 83"/>
                <a:gd name="T3" fmla="*/ 2147483647 h 124"/>
                <a:gd name="T4" fmla="*/ 0 w 83"/>
                <a:gd name="T5" fmla="*/ 0 h 124"/>
                <a:gd name="T6" fmla="*/ 2147483647 w 83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4">
                  <a:moveTo>
                    <a:pt x="83" y="0"/>
                  </a:moveTo>
                  <a:lnTo>
                    <a:pt x="41" y="12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21" name="Freeform 113"/>
            <p:cNvSpPr>
              <a:spLocks/>
            </p:cNvSpPr>
            <p:nvPr/>
          </p:nvSpPr>
          <p:spPr bwMode="auto">
            <a:xfrm>
              <a:off x="1076175" y="904531"/>
              <a:ext cx="73402" cy="49134"/>
            </a:xfrm>
            <a:custGeom>
              <a:avLst/>
              <a:gdLst>
                <a:gd name="T0" fmla="*/ 2147483647 w 124"/>
                <a:gd name="T1" fmla="*/ 2147483647 h 83"/>
                <a:gd name="T2" fmla="*/ 0 w 124"/>
                <a:gd name="T3" fmla="*/ 2147483647 h 83"/>
                <a:gd name="T4" fmla="*/ 2147483647 w 124"/>
                <a:gd name="T5" fmla="*/ 0 h 83"/>
                <a:gd name="T6" fmla="*/ 2147483647 w 124"/>
                <a:gd name="T7" fmla="*/ 2147483647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83">
                  <a:moveTo>
                    <a:pt x="124" y="83"/>
                  </a:moveTo>
                  <a:lnTo>
                    <a:pt x="0" y="42"/>
                  </a:lnTo>
                  <a:lnTo>
                    <a:pt x="124" y="0"/>
                  </a:lnTo>
                  <a:lnTo>
                    <a:pt x="124" y="8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22" name="Line 1048"/>
            <p:cNvCxnSpPr>
              <a:cxnSpLocks noChangeShapeType="1"/>
            </p:cNvCxnSpPr>
            <p:nvPr/>
          </p:nvCxnSpPr>
          <p:spPr bwMode="auto">
            <a:xfrm flipV="1">
              <a:off x="1318877" y="729899"/>
              <a:ext cx="0" cy="541061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23" name="Freeform 115"/>
            <p:cNvSpPr>
              <a:spLocks/>
            </p:cNvSpPr>
            <p:nvPr/>
          </p:nvSpPr>
          <p:spPr bwMode="auto">
            <a:xfrm>
              <a:off x="1294606" y="662415"/>
              <a:ext cx="49132" cy="73996"/>
            </a:xfrm>
            <a:custGeom>
              <a:avLst/>
              <a:gdLst>
                <a:gd name="T0" fmla="*/ 0 w 83"/>
                <a:gd name="T1" fmla="*/ 2147483647 h 125"/>
                <a:gd name="T2" fmla="*/ 2147483647 w 83"/>
                <a:gd name="T3" fmla="*/ 0 h 125"/>
                <a:gd name="T4" fmla="*/ 2147483647 w 83"/>
                <a:gd name="T5" fmla="*/ 2147483647 h 125"/>
                <a:gd name="T6" fmla="*/ 0 w 83"/>
                <a:gd name="T7" fmla="*/ 2147483647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5">
                  <a:moveTo>
                    <a:pt x="0" y="125"/>
                  </a:moveTo>
                  <a:lnTo>
                    <a:pt x="41" y="0"/>
                  </a:lnTo>
                  <a:lnTo>
                    <a:pt x="83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24" name="Rectangle 116"/>
            <p:cNvSpPr>
              <a:spLocks noChangeArrowheads="1"/>
            </p:cNvSpPr>
            <p:nvPr/>
          </p:nvSpPr>
          <p:spPr bwMode="auto">
            <a:xfrm>
              <a:off x="465869" y="2096167"/>
              <a:ext cx="1005732" cy="40668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25" name="Picture 11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45" y="2098535"/>
              <a:ext cx="1003364" cy="40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6" name="Rectangle 118"/>
            <p:cNvSpPr>
              <a:spLocks noChangeArrowheads="1"/>
            </p:cNvSpPr>
            <p:nvPr/>
          </p:nvSpPr>
          <p:spPr bwMode="auto">
            <a:xfrm>
              <a:off x="465869" y="2096167"/>
              <a:ext cx="1005732" cy="40668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616221" y="2195883"/>
              <a:ext cx="744226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Necessary conditions 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787344" y="2289496"/>
              <a:ext cx="381379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for success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834099" y="1913708"/>
              <a:ext cx="35114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ll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860729" y="1913708"/>
              <a:ext cx="47795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. 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917593" y="1913708"/>
              <a:ext cx="1001385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Assembling a Basic Plan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cxnSp>
          <p:nvCxnSpPr>
            <p:cNvPr id="17532" name="Line 1058"/>
            <p:cNvCxnSpPr>
              <a:cxnSpLocks noChangeShapeType="1"/>
            </p:cNvCxnSpPr>
            <p:nvPr/>
          </p:nvCxnSpPr>
          <p:spPr bwMode="auto">
            <a:xfrm>
              <a:off x="649967" y="1076794"/>
              <a:ext cx="0" cy="953664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33" name="Freeform 125"/>
            <p:cNvSpPr>
              <a:spLocks/>
            </p:cNvSpPr>
            <p:nvPr/>
          </p:nvSpPr>
          <p:spPr bwMode="auto">
            <a:xfrm>
              <a:off x="625697" y="2024539"/>
              <a:ext cx="49132" cy="73996"/>
            </a:xfrm>
            <a:custGeom>
              <a:avLst/>
              <a:gdLst>
                <a:gd name="T0" fmla="*/ 2147483647 w 83"/>
                <a:gd name="T1" fmla="*/ 0 h 125"/>
                <a:gd name="T2" fmla="*/ 2147483647 w 83"/>
                <a:gd name="T3" fmla="*/ 2147483647 h 125"/>
                <a:gd name="T4" fmla="*/ 0 w 83"/>
                <a:gd name="T5" fmla="*/ 0 h 125"/>
                <a:gd name="T6" fmla="*/ 2147483647 w 83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5">
                  <a:moveTo>
                    <a:pt x="83" y="0"/>
                  </a:moveTo>
                  <a:lnTo>
                    <a:pt x="41" y="125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34" name="Rectangle 126"/>
            <p:cNvSpPr>
              <a:spLocks noChangeArrowheads="1"/>
            </p:cNvSpPr>
            <p:nvPr/>
          </p:nvSpPr>
          <p:spPr bwMode="auto">
            <a:xfrm>
              <a:off x="2071252" y="3737109"/>
              <a:ext cx="852416" cy="3019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35" name="Picture 12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844" y="3738885"/>
              <a:ext cx="851232" cy="30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Rectangle 128"/>
            <p:cNvSpPr>
              <a:spLocks noChangeArrowheads="1"/>
            </p:cNvSpPr>
            <p:nvPr/>
          </p:nvSpPr>
          <p:spPr bwMode="auto">
            <a:xfrm>
              <a:off x="2071252" y="3737109"/>
              <a:ext cx="852416" cy="3019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37" name="Rectangle 129"/>
            <p:cNvSpPr>
              <a:spLocks noChangeArrowheads="1"/>
            </p:cNvSpPr>
            <p:nvPr/>
          </p:nvSpPr>
          <p:spPr bwMode="auto">
            <a:xfrm>
              <a:off x="2012056" y="3677320"/>
              <a:ext cx="851824" cy="3024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38" name="Picture 13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648" y="3679096"/>
              <a:ext cx="851232" cy="30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9" name="Rectangle 131"/>
            <p:cNvSpPr>
              <a:spLocks noChangeArrowheads="1"/>
            </p:cNvSpPr>
            <p:nvPr/>
          </p:nvSpPr>
          <p:spPr bwMode="auto">
            <a:xfrm>
              <a:off x="2012056" y="3677320"/>
              <a:ext cx="851824" cy="3024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197175" y="3771249"/>
              <a:ext cx="508180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Seizing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41" name="Freeform 133"/>
            <p:cNvSpPr>
              <a:spLocks/>
            </p:cNvSpPr>
            <p:nvPr/>
          </p:nvSpPr>
          <p:spPr bwMode="auto">
            <a:xfrm>
              <a:off x="1291055" y="3432244"/>
              <a:ext cx="654111" cy="397212"/>
            </a:xfrm>
            <a:custGeom>
              <a:avLst/>
              <a:gdLst>
                <a:gd name="T0" fmla="*/ 0 w 1105"/>
                <a:gd name="T1" fmla="*/ 0 h 671"/>
                <a:gd name="T2" fmla="*/ 2147483647 w 1105"/>
                <a:gd name="T3" fmla="*/ 0 h 671"/>
                <a:gd name="T4" fmla="*/ 2147483647 w 1105"/>
                <a:gd name="T5" fmla="*/ 2147483647 h 671"/>
                <a:gd name="T6" fmla="*/ 2147483647 w 1105"/>
                <a:gd name="T7" fmla="*/ 2147483647 h 6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5" h="671">
                  <a:moveTo>
                    <a:pt x="0" y="0"/>
                  </a:moveTo>
                  <a:lnTo>
                    <a:pt x="415" y="0"/>
                  </a:lnTo>
                  <a:lnTo>
                    <a:pt x="415" y="671"/>
                  </a:lnTo>
                  <a:lnTo>
                    <a:pt x="1105" y="671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42" name="Freeform 134"/>
            <p:cNvSpPr>
              <a:spLocks/>
            </p:cNvSpPr>
            <p:nvPr/>
          </p:nvSpPr>
          <p:spPr bwMode="auto">
            <a:xfrm>
              <a:off x="1938654" y="3805186"/>
              <a:ext cx="73994" cy="48542"/>
            </a:xfrm>
            <a:custGeom>
              <a:avLst/>
              <a:gdLst>
                <a:gd name="T0" fmla="*/ 0 w 125"/>
                <a:gd name="T1" fmla="*/ 0 h 82"/>
                <a:gd name="T2" fmla="*/ 2147483647 w 125"/>
                <a:gd name="T3" fmla="*/ 2147483647 h 82"/>
                <a:gd name="T4" fmla="*/ 0 w 125"/>
                <a:gd name="T5" fmla="*/ 2147483647 h 82"/>
                <a:gd name="T6" fmla="*/ 0 w 125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2">
                  <a:moveTo>
                    <a:pt x="0" y="0"/>
                  </a:moveTo>
                  <a:lnTo>
                    <a:pt x="125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43" name="Rectangle 135"/>
            <p:cNvSpPr>
              <a:spLocks noChangeArrowheads="1"/>
            </p:cNvSpPr>
            <p:nvPr/>
          </p:nvSpPr>
          <p:spPr bwMode="auto">
            <a:xfrm>
              <a:off x="3889739" y="3340489"/>
              <a:ext cx="852416" cy="297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44" name="Picture 13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107" y="3341081"/>
              <a:ext cx="851824" cy="29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5" name="Rectangle 137"/>
            <p:cNvSpPr>
              <a:spLocks noChangeArrowheads="1"/>
            </p:cNvSpPr>
            <p:nvPr/>
          </p:nvSpPr>
          <p:spPr bwMode="auto">
            <a:xfrm>
              <a:off x="3889739" y="3340489"/>
              <a:ext cx="852416" cy="297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46" name="Rectangle 138"/>
            <p:cNvSpPr>
              <a:spLocks noChangeArrowheads="1"/>
            </p:cNvSpPr>
            <p:nvPr/>
          </p:nvSpPr>
          <p:spPr bwMode="auto">
            <a:xfrm>
              <a:off x="3830543" y="3280700"/>
              <a:ext cx="852416" cy="29776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47" name="Picture 13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11" y="3281292"/>
              <a:ext cx="851232" cy="29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8" name="Rectangle 140"/>
            <p:cNvSpPr>
              <a:spLocks noChangeArrowheads="1"/>
            </p:cNvSpPr>
            <p:nvPr/>
          </p:nvSpPr>
          <p:spPr bwMode="auto">
            <a:xfrm>
              <a:off x="3830543" y="3280700"/>
              <a:ext cx="852416" cy="297761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4046234" y="3375401"/>
              <a:ext cx="488672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Reassessment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50" name="Freeform 142"/>
            <p:cNvSpPr>
              <a:spLocks/>
            </p:cNvSpPr>
            <p:nvPr/>
          </p:nvSpPr>
          <p:spPr bwMode="auto">
            <a:xfrm>
              <a:off x="3459979" y="3430468"/>
              <a:ext cx="305449" cy="1186901"/>
            </a:xfrm>
            <a:custGeom>
              <a:avLst/>
              <a:gdLst>
                <a:gd name="T0" fmla="*/ 0 w 516"/>
                <a:gd name="T1" fmla="*/ 2147483647 h 2005"/>
                <a:gd name="T2" fmla="*/ 0 w 516"/>
                <a:gd name="T3" fmla="*/ 0 h 2005"/>
                <a:gd name="T4" fmla="*/ 2147483647 w 516"/>
                <a:gd name="T5" fmla="*/ 0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6" h="2005">
                  <a:moveTo>
                    <a:pt x="0" y="2005"/>
                  </a:moveTo>
                  <a:lnTo>
                    <a:pt x="0" y="0"/>
                  </a:lnTo>
                  <a:lnTo>
                    <a:pt x="516" y="0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51" name="Freeform 143"/>
            <p:cNvSpPr>
              <a:spLocks/>
            </p:cNvSpPr>
            <p:nvPr/>
          </p:nvSpPr>
          <p:spPr bwMode="auto">
            <a:xfrm>
              <a:off x="3758917" y="3405606"/>
              <a:ext cx="73994" cy="49134"/>
            </a:xfrm>
            <a:custGeom>
              <a:avLst/>
              <a:gdLst>
                <a:gd name="T0" fmla="*/ 0 w 125"/>
                <a:gd name="T1" fmla="*/ 0 h 83"/>
                <a:gd name="T2" fmla="*/ 2147483647 w 125"/>
                <a:gd name="T3" fmla="*/ 2147483647 h 83"/>
                <a:gd name="T4" fmla="*/ 0 w 125"/>
                <a:gd name="T5" fmla="*/ 2147483647 h 83"/>
                <a:gd name="T6" fmla="*/ 0 w 12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3">
                  <a:moveTo>
                    <a:pt x="0" y="0"/>
                  </a:moveTo>
                  <a:lnTo>
                    <a:pt x="125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1685551" y="3221610"/>
              <a:ext cx="229218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Uncertain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623443" y="3300511"/>
              <a:ext cx="328708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vulnerabilities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714305" y="3628155"/>
              <a:ext cx="223903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Certain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623202" y="3707057"/>
              <a:ext cx="314077" cy="9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000080"/>
                  </a:solidFill>
                  <a:latin typeface="Tahoma"/>
                  <a:ea typeface="Calibri"/>
                  <a:cs typeface="Times New Roman"/>
                </a:rPr>
                <a:t>opportunities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56" name="Freeform 148"/>
            <p:cNvSpPr>
              <a:spLocks/>
            </p:cNvSpPr>
            <p:nvPr/>
          </p:nvSpPr>
          <p:spPr bwMode="auto">
            <a:xfrm>
              <a:off x="1533756" y="2997146"/>
              <a:ext cx="411409" cy="597890"/>
            </a:xfrm>
            <a:custGeom>
              <a:avLst/>
              <a:gdLst>
                <a:gd name="T0" fmla="*/ 0 w 695"/>
                <a:gd name="T1" fmla="*/ 2147483647 h 1010"/>
                <a:gd name="T2" fmla="*/ 0 w 695"/>
                <a:gd name="T3" fmla="*/ 0 h 1010"/>
                <a:gd name="T4" fmla="*/ 2147483647 w 695"/>
                <a:gd name="T5" fmla="*/ 0 h 10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5" h="1010">
                  <a:moveTo>
                    <a:pt x="0" y="1010"/>
                  </a:moveTo>
                  <a:lnTo>
                    <a:pt x="0" y="0"/>
                  </a:lnTo>
                  <a:lnTo>
                    <a:pt x="695" y="0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57" name="Freeform 149"/>
            <p:cNvSpPr>
              <a:spLocks/>
            </p:cNvSpPr>
            <p:nvPr/>
          </p:nvSpPr>
          <p:spPr bwMode="auto">
            <a:xfrm>
              <a:off x="1938654" y="2972283"/>
              <a:ext cx="73994" cy="49134"/>
            </a:xfrm>
            <a:custGeom>
              <a:avLst/>
              <a:gdLst>
                <a:gd name="T0" fmla="*/ 0 w 125"/>
                <a:gd name="T1" fmla="*/ 0 h 83"/>
                <a:gd name="T2" fmla="*/ 2147483647 w 125"/>
                <a:gd name="T3" fmla="*/ 2147483647 h 83"/>
                <a:gd name="T4" fmla="*/ 0 w 125"/>
                <a:gd name="T5" fmla="*/ 2147483647 h 83"/>
                <a:gd name="T6" fmla="*/ 0 w 12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3">
                  <a:moveTo>
                    <a:pt x="0" y="0"/>
                  </a:moveTo>
                  <a:lnTo>
                    <a:pt x="125" y="42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58" name="Line 1084"/>
            <p:cNvCxnSpPr>
              <a:cxnSpLocks noChangeShapeType="1"/>
            </p:cNvCxnSpPr>
            <p:nvPr/>
          </p:nvCxnSpPr>
          <p:spPr bwMode="auto">
            <a:xfrm flipV="1">
              <a:off x="1536716" y="3420405"/>
              <a:ext cx="408449" cy="5328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59" name="Freeform 151"/>
            <p:cNvSpPr>
              <a:spLocks/>
            </p:cNvSpPr>
            <p:nvPr/>
          </p:nvSpPr>
          <p:spPr bwMode="auto">
            <a:xfrm>
              <a:off x="1938654" y="3396134"/>
              <a:ext cx="73994" cy="49134"/>
            </a:xfrm>
            <a:custGeom>
              <a:avLst/>
              <a:gdLst>
                <a:gd name="T0" fmla="*/ 0 w 125"/>
                <a:gd name="T1" fmla="*/ 0 h 83"/>
                <a:gd name="T2" fmla="*/ 2147483647 w 125"/>
                <a:gd name="T3" fmla="*/ 2147483647 h 83"/>
                <a:gd name="T4" fmla="*/ 207441291 w 125"/>
                <a:gd name="T5" fmla="*/ 2147483647 h 83"/>
                <a:gd name="T6" fmla="*/ 0 w 12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3">
                  <a:moveTo>
                    <a:pt x="0" y="0"/>
                  </a:moveTo>
                  <a:lnTo>
                    <a:pt x="125" y="40"/>
                  </a:lnTo>
                  <a:lnTo>
                    <a:pt x="1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950079" y="4049412"/>
              <a:ext cx="135580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III. 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61" name="Rectangle 153"/>
            <p:cNvSpPr>
              <a:spLocks noChangeArrowheads="1"/>
            </p:cNvSpPr>
            <p:nvPr/>
          </p:nvSpPr>
          <p:spPr bwMode="auto">
            <a:xfrm>
              <a:off x="1070626" y="4078676"/>
              <a:ext cx="33163" cy="23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700" dirty="0">
                  <a:latin typeface="Times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1171716" y="4049412"/>
              <a:ext cx="1858538" cy="11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upright="1"/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Increasing the Robustness of the Basic Plan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289871" y="4990886"/>
              <a:ext cx="1265085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lV.</a:t>
              </a: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 Setting up the Monitoring System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3746198" y="217984"/>
              <a:ext cx="1219242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V. Preparing the Trigger Responses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65" name="Freeform 157"/>
            <p:cNvSpPr>
              <a:spLocks/>
            </p:cNvSpPr>
            <p:nvPr/>
          </p:nvSpPr>
          <p:spPr bwMode="auto">
            <a:xfrm>
              <a:off x="8287" y="8288"/>
              <a:ext cx="3189456" cy="1575825"/>
            </a:xfrm>
            <a:custGeom>
              <a:avLst/>
              <a:gdLst>
                <a:gd name="T0" fmla="*/ 2147483647 w 5388"/>
                <a:gd name="T1" fmla="*/ 2147483647 h 2662"/>
                <a:gd name="T2" fmla="*/ 2147483647 w 5388"/>
                <a:gd name="T3" fmla="*/ 0 h 2662"/>
                <a:gd name="T4" fmla="*/ 0 w 5388"/>
                <a:gd name="T5" fmla="*/ 0 h 2662"/>
                <a:gd name="T6" fmla="*/ 0 w 5388"/>
                <a:gd name="T7" fmla="*/ 2147483647 h 26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88" h="2662">
                  <a:moveTo>
                    <a:pt x="5388" y="2638"/>
                  </a:moveTo>
                  <a:lnTo>
                    <a:pt x="5388" y="0"/>
                  </a:lnTo>
                  <a:lnTo>
                    <a:pt x="0" y="0"/>
                  </a:lnTo>
                  <a:lnTo>
                    <a:pt x="0" y="2662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66" name="Freeform 158"/>
            <p:cNvSpPr>
              <a:spLocks/>
            </p:cNvSpPr>
            <p:nvPr/>
          </p:nvSpPr>
          <p:spPr bwMode="auto">
            <a:xfrm>
              <a:off x="8287" y="1564578"/>
              <a:ext cx="3189456" cy="19535"/>
            </a:xfrm>
            <a:custGeom>
              <a:avLst/>
              <a:gdLst>
                <a:gd name="T0" fmla="*/ 2147483647 w 10298"/>
                <a:gd name="T1" fmla="*/ 1820037490 h 64"/>
                <a:gd name="T2" fmla="*/ 2147483647 w 10298"/>
                <a:gd name="T3" fmla="*/ 1820037490 h 64"/>
                <a:gd name="T4" fmla="*/ 2147483647 w 10298"/>
                <a:gd name="T5" fmla="*/ 0 h 64"/>
                <a:gd name="T6" fmla="*/ 2147483647 w 10298"/>
                <a:gd name="T7" fmla="*/ 1820037490 h 64"/>
                <a:gd name="T8" fmla="*/ 2147483647 w 10298"/>
                <a:gd name="T9" fmla="*/ 1820037490 h 64"/>
                <a:gd name="T10" fmla="*/ 2147483647 w 10298"/>
                <a:gd name="T11" fmla="*/ 0 h 64"/>
                <a:gd name="T12" fmla="*/ 2147483647 w 10298"/>
                <a:gd name="T13" fmla="*/ 1820037490 h 64"/>
                <a:gd name="T14" fmla="*/ 0 w 10298"/>
                <a:gd name="T15" fmla="*/ 182003749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98" h="64">
                  <a:moveTo>
                    <a:pt x="10298" y="64"/>
                  </a:moveTo>
                  <a:lnTo>
                    <a:pt x="6652" y="64"/>
                  </a:lnTo>
                  <a:cubicBezTo>
                    <a:pt x="6652" y="29"/>
                    <a:pt x="6623" y="0"/>
                    <a:pt x="6588" y="0"/>
                  </a:cubicBezTo>
                  <a:cubicBezTo>
                    <a:pt x="6553" y="0"/>
                    <a:pt x="6524" y="29"/>
                    <a:pt x="6524" y="64"/>
                  </a:cubicBezTo>
                  <a:lnTo>
                    <a:pt x="2136" y="64"/>
                  </a:lnTo>
                  <a:cubicBezTo>
                    <a:pt x="2136" y="29"/>
                    <a:pt x="2108" y="0"/>
                    <a:pt x="2072" y="0"/>
                  </a:cubicBezTo>
                  <a:cubicBezTo>
                    <a:pt x="2037" y="0"/>
                    <a:pt x="2008" y="29"/>
                    <a:pt x="2008" y="64"/>
                  </a:cubicBezTo>
                  <a:lnTo>
                    <a:pt x="0" y="64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67" name="Freeform 159"/>
            <p:cNvSpPr>
              <a:spLocks/>
            </p:cNvSpPr>
            <p:nvPr/>
          </p:nvSpPr>
          <p:spPr bwMode="auto">
            <a:xfrm>
              <a:off x="46173" y="1653965"/>
              <a:ext cx="3151570" cy="941233"/>
            </a:xfrm>
            <a:custGeom>
              <a:avLst/>
              <a:gdLst>
                <a:gd name="T0" fmla="*/ 2147483647 w 10176"/>
                <a:gd name="T1" fmla="*/ 2147483647 h 3040"/>
                <a:gd name="T2" fmla="*/ 2147483647 w 10176"/>
                <a:gd name="T3" fmla="*/ 1899508200 h 3040"/>
                <a:gd name="T4" fmla="*/ 2147483647 w 10176"/>
                <a:gd name="T5" fmla="*/ 1899508200 h 3040"/>
                <a:gd name="T6" fmla="*/ 2147483647 w 10176"/>
                <a:gd name="T7" fmla="*/ 0 h 3040"/>
                <a:gd name="T8" fmla="*/ 2147483647 w 10176"/>
                <a:gd name="T9" fmla="*/ 1899508200 h 3040"/>
                <a:gd name="T10" fmla="*/ 2147483647 w 10176"/>
                <a:gd name="T11" fmla="*/ 1899508200 h 3040"/>
                <a:gd name="T12" fmla="*/ 2147483647 w 10176"/>
                <a:gd name="T13" fmla="*/ 0 h 3040"/>
                <a:gd name="T14" fmla="*/ 2147483647 w 10176"/>
                <a:gd name="T15" fmla="*/ 1899508200 h 3040"/>
                <a:gd name="T16" fmla="*/ 0 w 10176"/>
                <a:gd name="T17" fmla="*/ 1899508200 h 3040"/>
                <a:gd name="T18" fmla="*/ 0 w 10176"/>
                <a:gd name="T19" fmla="*/ 2147483647 h 30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76" h="3040">
                  <a:moveTo>
                    <a:pt x="10176" y="3040"/>
                  </a:moveTo>
                  <a:lnTo>
                    <a:pt x="10176" y="64"/>
                  </a:lnTo>
                  <a:lnTo>
                    <a:pt x="6530" y="64"/>
                  </a:lnTo>
                  <a:cubicBezTo>
                    <a:pt x="6530" y="29"/>
                    <a:pt x="6501" y="0"/>
                    <a:pt x="6466" y="0"/>
                  </a:cubicBezTo>
                  <a:cubicBezTo>
                    <a:pt x="6431" y="0"/>
                    <a:pt x="6402" y="29"/>
                    <a:pt x="6402" y="64"/>
                  </a:cubicBezTo>
                  <a:lnTo>
                    <a:pt x="2014" y="64"/>
                  </a:lnTo>
                  <a:cubicBezTo>
                    <a:pt x="2014" y="29"/>
                    <a:pt x="1986" y="0"/>
                    <a:pt x="1950" y="0"/>
                  </a:cubicBezTo>
                  <a:cubicBezTo>
                    <a:pt x="1915" y="0"/>
                    <a:pt x="1886" y="29"/>
                    <a:pt x="1886" y="64"/>
                  </a:cubicBezTo>
                  <a:lnTo>
                    <a:pt x="0" y="64"/>
                  </a:lnTo>
                  <a:lnTo>
                    <a:pt x="0" y="2913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68" name="Freeform 160"/>
            <p:cNvSpPr>
              <a:spLocks/>
            </p:cNvSpPr>
            <p:nvPr/>
          </p:nvSpPr>
          <p:spPr bwMode="auto">
            <a:xfrm>
              <a:off x="46173" y="2506403"/>
              <a:ext cx="3151570" cy="118986"/>
            </a:xfrm>
            <a:custGeom>
              <a:avLst/>
              <a:gdLst>
                <a:gd name="T0" fmla="*/ 2147483647 w 10176"/>
                <a:gd name="T1" fmla="*/ 2147483647 h 384"/>
                <a:gd name="T2" fmla="*/ 2147483647 w 10176"/>
                <a:gd name="T3" fmla="*/ 2147483647 h 384"/>
                <a:gd name="T4" fmla="*/ 2147483647 w 10176"/>
                <a:gd name="T5" fmla="*/ 2147483647 h 384"/>
                <a:gd name="T6" fmla="*/ 2147483647 w 10176"/>
                <a:gd name="T7" fmla="*/ 2147483647 h 384"/>
                <a:gd name="T8" fmla="*/ 2147483647 w 10176"/>
                <a:gd name="T9" fmla="*/ 2147483647 h 384"/>
                <a:gd name="T10" fmla="*/ 0 w 10176"/>
                <a:gd name="T11" fmla="*/ 2147483647 h 384"/>
                <a:gd name="T12" fmla="*/ 0 w 10176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76" h="384">
                  <a:moveTo>
                    <a:pt x="10176" y="288"/>
                  </a:moveTo>
                  <a:lnTo>
                    <a:pt x="10176" y="384"/>
                  </a:lnTo>
                  <a:lnTo>
                    <a:pt x="1041" y="384"/>
                  </a:lnTo>
                  <a:cubicBezTo>
                    <a:pt x="1041" y="349"/>
                    <a:pt x="1013" y="320"/>
                    <a:pt x="977" y="320"/>
                  </a:cubicBezTo>
                  <a:cubicBezTo>
                    <a:pt x="942" y="320"/>
                    <a:pt x="913" y="349"/>
                    <a:pt x="913" y="384"/>
                  </a:cubicBez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69" name="Freeform 161"/>
            <p:cNvSpPr>
              <a:spLocks/>
            </p:cNvSpPr>
            <p:nvPr/>
          </p:nvSpPr>
          <p:spPr bwMode="auto">
            <a:xfrm>
              <a:off x="348662" y="2299805"/>
              <a:ext cx="539271" cy="681950"/>
            </a:xfrm>
            <a:custGeom>
              <a:avLst/>
              <a:gdLst>
                <a:gd name="T0" fmla="*/ 2147483647 w 911"/>
                <a:gd name="T1" fmla="*/ 0 h 1152"/>
                <a:gd name="T2" fmla="*/ 0 w 911"/>
                <a:gd name="T3" fmla="*/ 0 h 1152"/>
                <a:gd name="T4" fmla="*/ 0 w 911"/>
                <a:gd name="T5" fmla="*/ 2147483647 h 1152"/>
                <a:gd name="T6" fmla="*/ 2147483647 w 911"/>
                <a:gd name="T7" fmla="*/ 2147483647 h 1152"/>
                <a:gd name="T8" fmla="*/ 2147483647 w 911"/>
                <a:gd name="T9" fmla="*/ 2147483647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1" h="1152">
                  <a:moveTo>
                    <a:pt x="201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911" y="1065"/>
                  </a:lnTo>
                  <a:lnTo>
                    <a:pt x="911" y="1152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70" name="Freeform 162"/>
            <p:cNvSpPr>
              <a:spLocks/>
            </p:cNvSpPr>
            <p:nvPr/>
          </p:nvSpPr>
          <p:spPr bwMode="auto">
            <a:xfrm>
              <a:off x="863663" y="2975243"/>
              <a:ext cx="49132" cy="73996"/>
            </a:xfrm>
            <a:custGeom>
              <a:avLst/>
              <a:gdLst>
                <a:gd name="T0" fmla="*/ 2147483647 w 83"/>
                <a:gd name="T1" fmla="*/ 0 h 125"/>
                <a:gd name="T2" fmla="*/ 2147483647 w 83"/>
                <a:gd name="T3" fmla="*/ 2147483647 h 125"/>
                <a:gd name="T4" fmla="*/ 0 w 83"/>
                <a:gd name="T5" fmla="*/ 0 h 125"/>
                <a:gd name="T6" fmla="*/ 2147483647 w 83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5">
                  <a:moveTo>
                    <a:pt x="83" y="0"/>
                  </a:moveTo>
                  <a:lnTo>
                    <a:pt x="41" y="125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71" name="Freeform 163"/>
            <p:cNvSpPr>
              <a:spLocks/>
            </p:cNvSpPr>
            <p:nvPr/>
          </p:nvSpPr>
          <p:spPr bwMode="auto">
            <a:xfrm>
              <a:off x="46173" y="2714184"/>
              <a:ext cx="3151570" cy="1551554"/>
            </a:xfrm>
            <a:custGeom>
              <a:avLst/>
              <a:gdLst>
                <a:gd name="T0" fmla="*/ 2147483647 w 10176"/>
                <a:gd name="T1" fmla="*/ 0 h 5008"/>
                <a:gd name="T2" fmla="*/ 2147483647 w 10176"/>
                <a:gd name="T3" fmla="*/ 2147483647 h 5008"/>
                <a:gd name="T4" fmla="*/ 2147483647 w 10176"/>
                <a:gd name="T5" fmla="*/ 2147483647 h 5008"/>
                <a:gd name="T6" fmla="*/ 2147483647 w 10176"/>
                <a:gd name="T7" fmla="*/ 2147483647 h 5008"/>
                <a:gd name="T8" fmla="*/ 2147483647 w 10176"/>
                <a:gd name="T9" fmla="*/ 2147483647 h 5008"/>
                <a:gd name="T10" fmla="*/ 0 w 10176"/>
                <a:gd name="T11" fmla="*/ 2147483647 h 5008"/>
                <a:gd name="T12" fmla="*/ 0 w 10176"/>
                <a:gd name="T13" fmla="*/ 2147483647 h 5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76" h="5008">
                  <a:moveTo>
                    <a:pt x="10176" y="0"/>
                  </a:moveTo>
                  <a:lnTo>
                    <a:pt x="10176" y="5008"/>
                  </a:lnTo>
                  <a:lnTo>
                    <a:pt x="1024" y="5008"/>
                  </a:lnTo>
                  <a:cubicBezTo>
                    <a:pt x="1024" y="4972"/>
                    <a:pt x="995" y="4944"/>
                    <a:pt x="960" y="4944"/>
                  </a:cubicBezTo>
                  <a:cubicBezTo>
                    <a:pt x="925" y="4944"/>
                    <a:pt x="896" y="4972"/>
                    <a:pt x="896" y="5008"/>
                  </a:cubicBezTo>
                  <a:lnTo>
                    <a:pt x="0" y="5008"/>
                  </a:lnTo>
                  <a:lnTo>
                    <a:pt x="0" y="4157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72" name="Line 1098"/>
            <p:cNvCxnSpPr>
              <a:cxnSpLocks noChangeShapeType="1"/>
            </p:cNvCxnSpPr>
            <p:nvPr/>
          </p:nvCxnSpPr>
          <p:spPr bwMode="auto">
            <a:xfrm flipV="1">
              <a:off x="4258527" y="1476374"/>
              <a:ext cx="9471" cy="1804918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73" name="Freeform 165"/>
            <p:cNvSpPr>
              <a:spLocks/>
            </p:cNvSpPr>
            <p:nvPr/>
          </p:nvSpPr>
          <p:spPr bwMode="auto">
            <a:xfrm>
              <a:off x="4243136" y="1408890"/>
              <a:ext cx="49132" cy="73996"/>
            </a:xfrm>
            <a:custGeom>
              <a:avLst/>
              <a:gdLst>
                <a:gd name="T0" fmla="*/ 0 w 83"/>
                <a:gd name="T1" fmla="*/ 2147483647 h 125"/>
                <a:gd name="T2" fmla="*/ 2147483647 w 83"/>
                <a:gd name="T3" fmla="*/ 0 h 125"/>
                <a:gd name="T4" fmla="*/ 2147483647 w 83"/>
                <a:gd name="T5" fmla="*/ 2147483647 h 125"/>
                <a:gd name="T6" fmla="*/ 0 w 83"/>
                <a:gd name="T7" fmla="*/ 2147483647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5">
                  <a:moveTo>
                    <a:pt x="0" y="124"/>
                  </a:moveTo>
                  <a:lnTo>
                    <a:pt x="42" y="0"/>
                  </a:lnTo>
                  <a:lnTo>
                    <a:pt x="83" y="12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74" name="Freeform 166"/>
            <p:cNvSpPr>
              <a:spLocks/>
            </p:cNvSpPr>
            <p:nvPr/>
          </p:nvSpPr>
          <p:spPr bwMode="auto">
            <a:xfrm>
              <a:off x="3459979" y="3818801"/>
              <a:ext cx="305449" cy="25455"/>
            </a:xfrm>
            <a:custGeom>
              <a:avLst/>
              <a:gdLst>
                <a:gd name="T0" fmla="*/ 0 w 516"/>
                <a:gd name="T1" fmla="*/ 2147483647 h 43"/>
                <a:gd name="T2" fmla="*/ 0 w 516"/>
                <a:gd name="T3" fmla="*/ 0 h 43"/>
                <a:gd name="T4" fmla="*/ 2147483647 w 51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6" h="43">
                  <a:moveTo>
                    <a:pt x="0" y="43"/>
                  </a:moveTo>
                  <a:lnTo>
                    <a:pt x="0" y="0"/>
                  </a:lnTo>
                  <a:lnTo>
                    <a:pt x="516" y="0"/>
                  </a:lnTo>
                </a:path>
              </a:pathLst>
            </a:custGeom>
            <a:noFill/>
            <a:ln w="8890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75" name="Freeform 167"/>
            <p:cNvSpPr>
              <a:spLocks/>
            </p:cNvSpPr>
            <p:nvPr/>
          </p:nvSpPr>
          <p:spPr bwMode="auto">
            <a:xfrm>
              <a:off x="3758917" y="3793938"/>
              <a:ext cx="73994" cy="49726"/>
            </a:xfrm>
            <a:custGeom>
              <a:avLst/>
              <a:gdLst>
                <a:gd name="T0" fmla="*/ 0 w 125"/>
                <a:gd name="T1" fmla="*/ 0 h 84"/>
                <a:gd name="T2" fmla="*/ 2147483647 w 125"/>
                <a:gd name="T3" fmla="*/ 2147483647 h 84"/>
                <a:gd name="T4" fmla="*/ 0 w 125"/>
                <a:gd name="T5" fmla="*/ 2147483647 h 84"/>
                <a:gd name="T6" fmla="*/ 0 w 125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84">
                  <a:moveTo>
                    <a:pt x="0" y="0"/>
                  </a:moveTo>
                  <a:lnTo>
                    <a:pt x="125" y="4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76" name="Line 1102"/>
            <p:cNvCxnSpPr>
              <a:cxnSpLocks noChangeShapeType="1"/>
            </p:cNvCxnSpPr>
            <p:nvPr/>
          </p:nvCxnSpPr>
          <p:spPr bwMode="auto">
            <a:xfrm>
              <a:off x="46173" y="2714184"/>
              <a:ext cx="0" cy="1288128"/>
            </a:xfrm>
            <a:prstGeom prst="line">
              <a:avLst/>
            </a:prstGeom>
            <a:noFill/>
            <a:ln w="1905" cap="rnd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77" name="Line 1103"/>
            <p:cNvCxnSpPr>
              <a:cxnSpLocks noChangeShapeType="1"/>
            </p:cNvCxnSpPr>
            <p:nvPr/>
          </p:nvCxnSpPr>
          <p:spPr bwMode="auto">
            <a:xfrm>
              <a:off x="46173" y="4320200"/>
              <a:ext cx="7695" cy="1070282"/>
            </a:xfrm>
            <a:prstGeom prst="line">
              <a:avLst/>
            </a:prstGeom>
            <a:noFill/>
            <a:ln w="1905" cap="rnd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78" name="Line 1104"/>
            <p:cNvCxnSpPr>
              <a:cxnSpLocks noChangeShapeType="1"/>
            </p:cNvCxnSpPr>
            <p:nvPr/>
          </p:nvCxnSpPr>
          <p:spPr bwMode="auto">
            <a:xfrm>
              <a:off x="3197743" y="4320200"/>
              <a:ext cx="0" cy="1070282"/>
            </a:xfrm>
            <a:prstGeom prst="line">
              <a:avLst/>
            </a:prstGeom>
            <a:noFill/>
            <a:ln w="1905" cap="rnd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79" name="Line 1105"/>
            <p:cNvCxnSpPr>
              <a:cxnSpLocks noChangeShapeType="1"/>
            </p:cNvCxnSpPr>
            <p:nvPr/>
          </p:nvCxnSpPr>
          <p:spPr bwMode="auto">
            <a:xfrm flipH="1">
              <a:off x="53868" y="5390482"/>
              <a:ext cx="3143875" cy="0"/>
            </a:xfrm>
            <a:prstGeom prst="line">
              <a:avLst/>
            </a:prstGeom>
            <a:noFill/>
            <a:ln w="1905" cap="rnd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80" name="Rectangle 172"/>
            <p:cNvSpPr>
              <a:spLocks noChangeArrowheads="1"/>
            </p:cNvSpPr>
            <p:nvPr/>
          </p:nvSpPr>
          <p:spPr bwMode="auto">
            <a:xfrm>
              <a:off x="520329" y="3657785"/>
              <a:ext cx="852416" cy="326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81" name="Picture 17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05" y="3660745"/>
              <a:ext cx="851232" cy="3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82" name="Rectangle 174"/>
            <p:cNvSpPr>
              <a:spLocks noChangeArrowheads="1"/>
            </p:cNvSpPr>
            <p:nvPr/>
          </p:nvSpPr>
          <p:spPr bwMode="auto">
            <a:xfrm>
              <a:off x="520329" y="3657785"/>
              <a:ext cx="852416" cy="326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83" name="Rectangle 175"/>
            <p:cNvSpPr>
              <a:spLocks noChangeArrowheads="1"/>
            </p:cNvSpPr>
            <p:nvPr/>
          </p:nvSpPr>
          <p:spPr bwMode="auto">
            <a:xfrm>
              <a:off x="461133" y="3597996"/>
              <a:ext cx="851824" cy="3273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pic>
          <p:nvPicPr>
            <p:cNvPr id="17584" name="Picture 17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17" y="3600956"/>
              <a:ext cx="851232" cy="32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85" name="Rectangle 177"/>
            <p:cNvSpPr>
              <a:spLocks noChangeArrowheads="1"/>
            </p:cNvSpPr>
            <p:nvPr/>
          </p:nvSpPr>
          <p:spPr bwMode="auto">
            <a:xfrm>
              <a:off x="461133" y="3597996"/>
              <a:ext cx="851824" cy="3273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628576" y="3707057"/>
              <a:ext cx="542319" cy="13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upright="1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ea typeface="Calibri"/>
                  <a:cs typeface="Times New Roman"/>
                </a:rPr>
                <a:t>Shaping actions</a:t>
              </a:r>
              <a:endParaRPr lang="en-US" sz="1700" dirty="0">
                <a:latin typeface="Times"/>
                <a:ea typeface="Calibri"/>
                <a:cs typeface="Times New Roman"/>
              </a:endParaRPr>
            </a:p>
          </p:txBody>
        </p:sp>
        <p:sp>
          <p:nvSpPr>
            <p:cNvPr id="17587" name="Freeform 179"/>
            <p:cNvSpPr>
              <a:spLocks/>
            </p:cNvSpPr>
            <p:nvPr/>
          </p:nvSpPr>
          <p:spPr bwMode="auto">
            <a:xfrm>
              <a:off x="53868" y="4300073"/>
              <a:ext cx="3143875" cy="20127"/>
            </a:xfrm>
            <a:custGeom>
              <a:avLst/>
              <a:gdLst>
                <a:gd name="T0" fmla="*/ 2147483647 w 10152"/>
                <a:gd name="T1" fmla="*/ 1990568791 h 64"/>
                <a:gd name="T2" fmla="*/ 2147483647 w 10152"/>
                <a:gd name="T3" fmla="*/ 1990568791 h 64"/>
                <a:gd name="T4" fmla="*/ 2147483647 w 10152"/>
                <a:gd name="T5" fmla="*/ 0 h 64"/>
                <a:gd name="T6" fmla="*/ 2147483647 w 10152"/>
                <a:gd name="T7" fmla="*/ 1990568791 h 64"/>
                <a:gd name="T8" fmla="*/ 2147483647 w 10152"/>
                <a:gd name="T9" fmla="*/ 1990568791 h 64"/>
                <a:gd name="T10" fmla="*/ 0 w 10152"/>
                <a:gd name="T11" fmla="*/ 199056879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52" h="64">
                  <a:moveTo>
                    <a:pt x="10152" y="64"/>
                  </a:moveTo>
                  <a:lnTo>
                    <a:pt x="1000" y="64"/>
                  </a:lnTo>
                  <a:cubicBezTo>
                    <a:pt x="1000" y="29"/>
                    <a:pt x="971" y="0"/>
                    <a:pt x="936" y="0"/>
                  </a:cubicBezTo>
                  <a:cubicBezTo>
                    <a:pt x="901" y="0"/>
                    <a:pt x="872" y="29"/>
                    <a:pt x="872" y="64"/>
                  </a:cubicBezTo>
                  <a:cubicBezTo>
                    <a:pt x="872" y="64"/>
                    <a:pt x="872" y="64"/>
                    <a:pt x="872" y="64"/>
                  </a:cubicBezTo>
                  <a:lnTo>
                    <a:pt x="0" y="64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88" name="Freeform 180"/>
            <p:cNvSpPr>
              <a:spLocks/>
            </p:cNvSpPr>
            <p:nvPr/>
          </p:nvSpPr>
          <p:spPr bwMode="auto">
            <a:xfrm>
              <a:off x="46173" y="2694649"/>
              <a:ext cx="3151570" cy="19535"/>
            </a:xfrm>
            <a:custGeom>
              <a:avLst/>
              <a:gdLst>
                <a:gd name="T0" fmla="*/ 2147483647 w 10176"/>
                <a:gd name="T1" fmla="*/ 1820037490 h 64"/>
                <a:gd name="T2" fmla="*/ 2147483647 w 10176"/>
                <a:gd name="T3" fmla="*/ 1820037490 h 64"/>
                <a:gd name="T4" fmla="*/ 2147483647 w 10176"/>
                <a:gd name="T5" fmla="*/ 0 h 64"/>
                <a:gd name="T6" fmla="*/ 2147483647 w 10176"/>
                <a:gd name="T7" fmla="*/ 1820037490 h 64"/>
                <a:gd name="T8" fmla="*/ 0 w 10176"/>
                <a:gd name="T9" fmla="*/ 182003749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76" h="64">
                  <a:moveTo>
                    <a:pt x="10176" y="64"/>
                  </a:moveTo>
                  <a:lnTo>
                    <a:pt x="1041" y="64"/>
                  </a:lnTo>
                  <a:cubicBezTo>
                    <a:pt x="1041" y="29"/>
                    <a:pt x="1013" y="0"/>
                    <a:pt x="977" y="0"/>
                  </a:cubicBezTo>
                  <a:cubicBezTo>
                    <a:pt x="942" y="0"/>
                    <a:pt x="913" y="29"/>
                    <a:pt x="913" y="64"/>
                  </a:cubicBezTo>
                  <a:lnTo>
                    <a:pt x="0" y="64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89" name="Line 1115"/>
            <p:cNvCxnSpPr>
              <a:cxnSpLocks noChangeShapeType="1"/>
            </p:cNvCxnSpPr>
            <p:nvPr/>
          </p:nvCxnSpPr>
          <p:spPr bwMode="auto">
            <a:xfrm>
              <a:off x="887933" y="3452371"/>
              <a:ext cx="0" cy="81100"/>
            </a:xfrm>
            <a:prstGeom prst="line">
              <a:avLst/>
            </a:prstGeom>
            <a:noFill/>
            <a:ln w="8890" cap="rnd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863663" y="3527552"/>
              <a:ext cx="49132" cy="73404"/>
            </a:xfrm>
            <a:custGeom>
              <a:avLst/>
              <a:gdLst>
                <a:gd name="T0" fmla="*/ 2147483647 w 83"/>
                <a:gd name="T1" fmla="*/ 0 h 124"/>
                <a:gd name="T2" fmla="*/ 2147483647 w 83"/>
                <a:gd name="T3" fmla="*/ 2147483647 h 124"/>
                <a:gd name="T4" fmla="*/ 0 w 83"/>
                <a:gd name="T5" fmla="*/ 0 h 124"/>
                <a:gd name="T6" fmla="*/ 2147483647 w 83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4">
                  <a:moveTo>
                    <a:pt x="83" y="0"/>
                  </a:moveTo>
                  <a:lnTo>
                    <a:pt x="41" y="12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91" name="Freeform 183"/>
            <p:cNvSpPr>
              <a:spLocks/>
            </p:cNvSpPr>
            <p:nvPr/>
          </p:nvSpPr>
          <p:spPr bwMode="auto">
            <a:xfrm>
              <a:off x="3316726" y="11839"/>
              <a:ext cx="1783562" cy="5378643"/>
            </a:xfrm>
            <a:custGeom>
              <a:avLst/>
              <a:gdLst>
                <a:gd name="T0" fmla="*/ 0 w 3013"/>
                <a:gd name="T1" fmla="*/ 0 h 9086"/>
                <a:gd name="T2" fmla="*/ 2147483647 w 3013"/>
                <a:gd name="T3" fmla="*/ 0 h 9086"/>
                <a:gd name="T4" fmla="*/ 2147483647 w 3013"/>
                <a:gd name="T5" fmla="*/ 2147483647 h 90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3" h="9086">
                  <a:moveTo>
                    <a:pt x="0" y="0"/>
                  </a:moveTo>
                  <a:lnTo>
                    <a:pt x="3013" y="0"/>
                  </a:lnTo>
                  <a:lnTo>
                    <a:pt x="3013" y="9086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sp>
          <p:nvSpPr>
            <p:cNvPr id="17592" name="Freeform 184"/>
            <p:cNvSpPr>
              <a:spLocks/>
            </p:cNvSpPr>
            <p:nvPr/>
          </p:nvSpPr>
          <p:spPr bwMode="auto">
            <a:xfrm>
              <a:off x="3316726" y="11839"/>
              <a:ext cx="1783562" cy="5378643"/>
            </a:xfrm>
            <a:custGeom>
              <a:avLst/>
              <a:gdLst>
                <a:gd name="T0" fmla="*/ 0 w 3013"/>
                <a:gd name="T1" fmla="*/ 0 h 9086"/>
                <a:gd name="T2" fmla="*/ 0 w 3013"/>
                <a:gd name="T3" fmla="*/ 2147483647 h 9086"/>
                <a:gd name="T4" fmla="*/ 2147483647 w 3013"/>
                <a:gd name="T5" fmla="*/ 2147483647 h 90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3" h="9086">
                  <a:moveTo>
                    <a:pt x="0" y="0"/>
                  </a:moveTo>
                  <a:lnTo>
                    <a:pt x="0" y="9086"/>
                  </a:lnTo>
                  <a:lnTo>
                    <a:pt x="3013" y="9086"/>
                  </a:lnTo>
                </a:path>
              </a:pathLst>
            </a:custGeom>
            <a:noFill/>
            <a:ln w="1905" cap="rnd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6000" dirty="0"/>
            </a:p>
          </p:txBody>
        </p:sp>
        <p:cxnSp>
          <p:nvCxnSpPr>
            <p:cNvPr id="17593" name="Line 1119"/>
            <p:cNvCxnSpPr>
              <a:cxnSpLocks noChangeShapeType="1"/>
            </p:cNvCxnSpPr>
            <p:nvPr/>
          </p:nvCxnSpPr>
          <p:spPr bwMode="auto">
            <a:xfrm>
              <a:off x="1145434" y="923474"/>
              <a:ext cx="4084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00004" y="8918305"/>
            <a:ext cx="3033342" cy="519282"/>
          </a:xfrm>
          <a:prstGeom prst="rect">
            <a:avLst/>
          </a:prstGeom>
        </p:spPr>
        <p:txBody>
          <a:bodyPr lIns="95772" tIns="47886" rIns="95772" bIns="47886"/>
          <a:lstStyle/>
          <a:p>
            <a:fld id="{62C2F501-B2E3-40FD-9C91-70915191B9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148" y="3948947"/>
            <a:ext cx="3481562" cy="2035700"/>
          </a:xfrm>
          <a:prstGeom prst="rect">
            <a:avLst/>
          </a:prstGeom>
          <a:noFill/>
        </p:spPr>
        <p:txBody>
          <a:bodyPr wrap="square" lIns="95772" tIns="47886" rIns="95772" bIns="47886" rtlCol="0">
            <a:spAutoFit/>
          </a:bodyPr>
          <a:lstStyle/>
          <a:p>
            <a:r>
              <a:rPr lang="en-US" sz="1800" dirty="0"/>
              <a:t>[Based on W.E. Walker, S.A. </a:t>
            </a:r>
            <a:r>
              <a:rPr lang="en-US" sz="1800" dirty="0" err="1"/>
              <a:t>Rahman</a:t>
            </a:r>
            <a:r>
              <a:rPr lang="en-US" sz="1800" dirty="0"/>
              <a:t>, J. Cave (2001). “Adaptive policies, policy analysis, and policymaking”, </a:t>
            </a:r>
            <a:r>
              <a:rPr lang="nl-NL" sz="1800" i="1" dirty="0"/>
              <a:t>European Journal of </a:t>
            </a:r>
            <a:r>
              <a:rPr lang="nl-NL" sz="1800" i="1" dirty="0" err="1"/>
              <a:t>Operational</a:t>
            </a:r>
            <a:r>
              <a:rPr lang="nl-NL" sz="1800" i="1" dirty="0"/>
              <a:t> Research</a:t>
            </a:r>
            <a:r>
              <a:rPr lang="nl-NL" sz="1800" dirty="0"/>
              <a:t> 128 : 282-289]</a:t>
            </a: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820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6698" indent="-406422">
              <a:defRPr sz="2800">
                <a:solidFill>
                  <a:schemeClr val="tx1"/>
                </a:solidFill>
                <a:latin typeface="Arial" charset="0"/>
              </a:defRPr>
            </a:lvl2pPr>
            <a:lvl3pPr marL="1625689" indent="-325138">
              <a:defRPr sz="2800">
                <a:solidFill>
                  <a:schemeClr val="tx1"/>
                </a:solidFill>
                <a:latin typeface="Arial" charset="0"/>
              </a:defRPr>
            </a:lvl3pPr>
            <a:lvl4pPr marL="2275964" indent="-32513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926240" indent="-325138">
              <a:defRPr sz="2800">
                <a:solidFill>
                  <a:schemeClr val="tx1"/>
                </a:solidFill>
                <a:latin typeface="Arial" charset="0"/>
              </a:defRPr>
            </a:lvl5pPr>
            <a:lvl6pPr marL="3576516" indent="-32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4226791" indent="-32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4877067" indent="-32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5527342" indent="-32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5DE17A-7967-4CBD-9607-C2453E76FF61}" type="slidenum">
              <a:rPr lang="en-US" altLang="nl-NL" sz="2000">
                <a:latin typeface="Times New Roman" pitchFamily="18" charset="0"/>
              </a:rPr>
              <a:pPr/>
              <a:t>13</a:t>
            </a:fld>
            <a:endParaRPr lang="en-US" altLang="nl-NL" sz="200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5400" dirty="0" smtClean="0"/>
              <a:t>Implementing Adaptive Policies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83436"/>
            <a:ext cx="11160125" cy="5536602"/>
          </a:xfrm>
        </p:spPr>
        <p:txBody>
          <a:bodyPr>
            <a:normAutofit/>
          </a:bodyPr>
          <a:lstStyle/>
          <a:p>
            <a:r>
              <a:rPr lang="en-US" altLang="nl-NL" sz="3600" dirty="0" smtClean="0"/>
              <a:t>Implement the basic policy, together with mitigating, hedging, shaping and seizing actions</a:t>
            </a:r>
          </a:p>
          <a:p>
            <a:endParaRPr lang="en-US" altLang="nl-NL" sz="3600" dirty="0" smtClean="0"/>
          </a:p>
          <a:p>
            <a:r>
              <a:rPr lang="en-US" altLang="nl-NL" sz="3600" dirty="0" smtClean="0"/>
              <a:t>Prepare for corrective and defensive actions</a:t>
            </a:r>
          </a:p>
          <a:p>
            <a:pPr lvl="1"/>
            <a:r>
              <a:rPr lang="en-US" altLang="nl-NL" sz="3600" dirty="0" smtClean="0"/>
              <a:t>Ensure that they are possible and available if needed</a:t>
            </a:r>
          </a:p>
          <a:p>
            <a:endParaRPr lang="en-US" altLang="nl-NL" sz="3600" dirty="0" smtClean="0"/>
          </a:p>
          <a:p>
            <a:r>
              <a:rPr lang="en-US" altLang="nl-NL" sz="3600" dirty="0" smtClean="0"/>
              <a:t>Institutionalize the monitoring of signposts and triggers </a:t>
            </a:r>
          </a:p>
        </p:txBody>
      </p:sp>
    </p:spTree>
    <p:extLst>
      <p:ext uri="{BB962C8B-B14F-4D97-AF65-F5344CB8AC3E}">
        <p14:creationId xmlns="" xmlns:p14="http://schemas.microsoft.com/office/powerpoint/2010/main" val="39273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Case: </a:t>
            </a:r>
            <a:r>
              <a:rPr lang="nl-NL" sz="5400" dirty="0" err="1" smtClean="0"/>
              <a:t>Scenarios</a:t>
            </a:r>
            <a:r>
              <a:rPr lang="nl-NL" sz="5400" dirty="0" smtClean="0"/>
              <a:t> Nijmegen 2035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2276581"/>
            <a:ext cx="11702892" cy="6904485"/>
          </a:xfrm>
        </p:spPr>
        <p:txBody>
          <a:bodyPr>
            <a:normAutofit/>
          </a:bodyPr>
          <a:lstStyle/>
          <a:p>
            <a:r>
              <a:rPr lang="nl-NL" sz="3200" dirty="0" err="1" smtClean="0"/>
              <a:t>Problem</a:t>
            </a:r>
            <a:r>
              <a:rPr lang="nl-NL" sz="3200" dirty="0" smtClean="0"/>
              <a:t>: </a:t>
            </a:r>
            <a:r>
              <a:rPr lang="nl-NL" sz="3200" dirty="0" err="1" smtClean="0"/>
              <a:t>Improve</a:t>
            </a:r>
            <a:r>
              <a:rPr lang="nl-NL" sz="3200" dirty="0" smtClean="0"/>
              <a:t> </a:t>
            </a:r>
            <a:r>
              <a:rPr lang="nl-NL" sz="3200" dirty="0" err="1" smtClean="0"/>
              <a:t>future</a:t>
            </a:r>
            <a:r>
              <a:rPr lang="nl-NL" sz="3200" dirty="0" smtClean="0"/>
              <a:t> </a:t>
            </a:r>
            <a:r>
              <a:rPr lang="nl-NL" sz="3200" dirty="0" err="1" smtClean="0"/>
              <a:t>proofness</a:t>
            </a:r>
            <a:r>
              <a:rPr lang="nl-NL" sz="3200" dirty="0" smtClean="0"/>
              <a:t> of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current</a:t>
            </a:r>
            <a:r>
              <a:rPr lang="nl-NL" sz="3200" dirty="0" smtClean="0"/>
              <a:t> </a:t>
            </a:r>
            <a:r>
              <a:rPr lang="nl-NL" sz="3200" dirty="0" err="1" smtClean="0"/>
              <a:t>plans</a:t>
            </a:r>
            <a:r>
              <a:rPr lang="nl-NL" sz="3200" dirty="0" smtClean="0"/>
              <a:t> of </a:t>
            </a:r>
            <a:r>
              <a:rPr lang="nl-NL" sz="3200" dirty="0" err="1" smtClean="0"/>
              <a:t>the</a:t>
            </a:r>
            <a:r>
              <a:rPr lang="nl-NL" sz="3200" dirty="0" smtClean="0"/>
              <a:t> Nijmegen </a:t>
            </a:r>
            <a:r>
              <a:rPr lang="nl-NL" sz="3200" dirty="0" err="1" smtClean="0"/>
              <a:t>municipality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long term (i.e. 2035)?</a:t>
            </a:r>
          </a:p>
          <a:p>
            <a:endParaRPr lang="nl-NL" sz="3200" dirty="0" smtClean="0"/>
          </a:p>
          <a:p>
            <a:r>
              <a:rPr lang="nl-NL" sz="3200" dirty="0" smtClean="0"/>
              <a:t>Approach:</a:t>
            </a:r>
          </a:p>
          <a:p>
            <a:pPr marL="1463120" lvl="1" indent="-812844">
              <a:buFont typeface="+mj-lt"/>
              <a:buAutoNum type="romanUcPeriod"/>
            </a:pPr>
            <a:r>
              <a:rPr lang="nl-NL" sz="2800" dirty="0" err="1" smtClean="0"/>
              <a:t>Develop</a:t>
            </a:r>
            <a:r>
              <a:rPr lang="nl-NL" sz="2800" dirty="0" smtClean="0"/>
              <a:t> </a:t>
            </a:r>
            <a:r>
              <a:rPr lang="nl-NL" sz="2800" dirty="0" err="1" smtClean="0"/>
              <a:t>scenarios</a:t>
            </a:r>
            <a:r>
              <a:rPr lang="nl-NL" sz="2800" dirty="0" smtClean="0"/>
              <a:t> </a:t>
            </a:r>
            <a:r>
              <a:rPr lang="en-GB" sz="2800" dirty="0" smtClean="0"/>
              <a:t>, i.e. a</a:t>
            </a:r>
            <a:r>
              <a:rPr lang="en-US" sz="2800" dirty="0" smtClean="0"/>
              <a:t> </a:t>
            </a:r>
            <a:r>
              <a:rPr lang="en-US" sz="2800" dirty="0"/>
              <a:t>description of the </a:t>
            </a:r>
            <a:r>
              <a:rPr lang="en-US" sz="2800" dirty="0" smtClean="0"/>
              <a:t>conditions </a:t>
            </a:r>
            <a:r>
              <a:rPr lang="en-US" sz="2800" dirty="0"/>
              <a:t>under which </a:t>
            </a:r>
            <a:r>
              <a:rPr lang="en-US" sz="2800" dirty="0" smtClean="0"/>
              <a:t>the city of Nijmegen that </a:t>
            </a:r>
            <a:r>
              <a:rPr lang="en-US" sz="2800" dirty="0"/>
              <a:t>is to be analyzed, designed, or evaluated is assumed to perform. </a:t>
            </a:r>
            <a:endParaRPr lang="en-US" sz="2800" dirty="0" smtClean="0"/>
          </a:p>
          <a:p>
            <a:pPr marL="1463120" lvl="1" indent="-812844">
              <a:buFont typeface="+mj-lt"/>
              <a:buAutoNum type="romanUcPeriod"/>
            </a:pPr>
            <a:r>
              <a:rPr lang="en-US" sz="2800" dirty="0" smtClean="0"/>
              <a:t>Test the current plans in terms of robustness for alternative futures (scenarios) and goals; choose robust plan (within the bandwidth of those scenarios)</a:t>
            </a:r>
          </a:p>
          <a:p>
            <a:pPr marL="1463120" lvl="1" indent="-812844">
              <a:buFont typeface="+mj-lt"/>
              <a:buAutoNum type="romanUcPeriod"/>
            </a:pPr>
            <a:r>
              <a:rPr lang="en-US" sz="2800" dirty="0" smtClean="0"/>
              <a:t>(Identify the vulnerabilities and opportunities of this robust plan, i.e. in which futures will this plan fail) </a:t>
            </a:r>
          </a:p>
          <a:p>
            <a:pPr marL="1463120" lvl="1" indent="-812844">
              <a:buFont typeface="+mj-lt"/>
              <a:buAutoNum type="romanUcPeriod"/>
            </a:pPr>
            <a:r>
              <a:rPr lang="en-US" sz="2800" dirty="0" smtClean="0"/>
              <a:t>(Further improve </a:t>
            </a:r>
            <a:r>
              <a:rPr lang="en-US" sz="2800" dirty="0"/>
              <a:t>the robustness by specifying anticipatory measures) </a:t>
            </a:r>
          </a:p>
          <a:p>
            <a:pPr marL="1463120" lvl="1" indent="-812844">
              <a:buFont typeface="+mj-lt"/>
              <a:buAutoNum type="romanUcPeriod"/>
            </a:pPr>
            <a:endParaRPr lang="en-US" dirty="0" smtClean="0"/>
          </a:p>
          <a:p>
            <a:pPr marL="1463120" lvl="1" indent="-812844">
              <a:buFont typeface="+mj-lt"/>
              <a:buAutoNum type="romanUcPeriod"/>
            </a:pPr>
            <a:endParaRPr lang="en-US" dirty="0" smtClean="0"/>
          </a:p>
          <a:p>
            <a:pPr lvl="1"/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Preliminary observations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00225"/>
            <a:ext cx="11160125" cy="6119813"/>
          </a:xfrm>
        </p:spPr>
        <p:txBody>
          <a:bodyPr/>
          <a:lstStyle/>
          <a:p>
            <a:r>
              <a:rPr lang="nl-NL" sz="3600" dirty="0" smtClean="0"/>
              <a:t>Governance aspect:</a:t>
            </a:r>
          </a:p>
          <a:p>
            <a:pPr lvl="1"/>
            <a:r>
              <a:rPr lang="nl-NL" sz="3200" dirty="0" smtClean="0"/>
              <a:t>Suggestion to invite a broader public during the sessions</a:t>
            </a:r>
          </a:p>
          <a:p>
            <a:pPr lvl="1"/>
            <a:r>
              <a:rPr lang="nl-NL" sz="3200" dirty="0" smtClean="0"/>
              <a:t>New governance arrangements between actors due to adaptive actions?</a:t>
            </a:r>
          </a:p>
          <a:p>
            <a:pPr lvl="1"/>
            <a:r>
              <a:rPr lang="nl-NL" sz="3200" dirty="0" smtClean="0"/>
              <a:t>New governance arrangements because of monitoring activities?</a:t>
            </a:r>
            <a:endParaRPr lang="nl-NL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33534"/>
            <a:ext cx="11160125" cy="3431550"/>
          </a:xfrm>
        </p:spPr>
        <p:txBody>
          <a:bodyPr/>
          <a:lstStyle/>
          <a:p>
            <a:pPr algn="ctr"/>
            <a:r>
              <a:rPr lang="nl-NL" sz="5400" dirty="0" smtClean="0"/>
              <a:t>Role of citizens </a:t>
            </a:r>
            <a:br>
              <a:rPr lang="nl-NL" sz="5400" dirty="0" smtClean="0"/>
            </a:br>
            <a:r>
              <a:rPr lang="nl-NL" sz="5400" dirty="0" smtClean="0"/>
              <a:t>in monitoring (Quay, 2010) </a:t>
            </a:r>
            <a:br>
              <a:rPr lang="nl-NL" sz="5400" dirty="0" smtClean="0"/>
            </a:br>
            <a:r>
              <a:rPr lang="nl-NL" sz="5400" dirty="0" smtClean="0"/>
              <a:t>and/ or integration (Guston, 2008)</a:t>
            </a:r>
            <a:endParaRPr lang="nl-NL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Context and focus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797175"/>
            <a:ext cx="11160125" cy="611981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Urban policy making is </a:t>
            </a:r>
            <a:r>
              <a:rPr lang="nl-NL" sz="3200" dirty="0" err="1" smtClean="0"/>
              <a:t>getting</a:t>
            </a:r>
            <a:r>
              <a:rPr lang="nl-NL" sz="3200" dirty="0" smtClean="0"/>
              <a:t> </a:t>
            </a:r>
            <a:r>
              <a:rPr lang="nl-NL" sz="3200" dirty="0" err="1" smtClean="0"/>
              <a:t>increasingly</a:t>
            </a:r>
            <a:r>
              <a:rPr lang="nl-NL" sz="3200" dirty="0" smtClean="0"/>
              <a:t> complex:</a:t>
            </a:r>
          </a:p>
          <a:p>
            <a:pPr lvl="1"/>
            <a:r>
              <a:rPr lang="nl-NL" sz="3200" dirty="0" smtClean="0"/>
              <a:t>Uncertainty on important issues</a:t>
            </a:r>
          </a:p>
          <a:p>
            <a:pPr lvl="1"/>
            <a:r>
              <a:rPr lang="nl-NL" sz="3200" dirty="0" smtClean="0"/>
              <a:t>Multi-level governance, </a:t>
            </a:r>
            <a:r>
              <a:rPr lang="nl-NL" sz="3200" dirty="0" err="1" smtClean="0"/>
              <a:t>especially</a:t>
            </a:r>
            <a:r>
              <a:rPr lang="nl-NL" sz="3200" dirty="0" smtClean="0"/>
              <a:t> </a:t>
            </a:r>
            <a:r>
              <a:rPr lang="nl-NL" sz="3200" dirty="0" err="1"/>
              <a:t>multi</a:t>
            </a:r>
            <a:r>
              <a:rPr lang="nl-NL" sz="3200" dirty="0"/>
              <a:t>-stakeholder </a:t>
            </a:r>
            <a:r>
              <a:rPr lang="nl-NL" sz="3200" dirty="0" err="1"/>
              <a:t>participation</a:t>
            </a:r>
            <a:endParaRPr lang="nl-NL" sz="3200" dirty="0"/>
          </a:p>
          <a:p>
            <a:r>
              <a:rPr lang="nl-NL" sz="3200" dirty="0" smtClean="0"/>
              <a:t>Yet urban policy making becomes increasingly important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Main questions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278505"/>
            <a:ext cx="11160125" cy="6119813"/>
          </a:xfrm>
        </p:spPr>
        <p:txBody>
          <a:bodyPr/>
          <a:lstStyle/>
          <a:p>
            <a:r>
              <a:rPr lang="nl-NL" sz="3200" dirty="0"/>
              <a:t>How </a:t>
            </a:r>
            <a:r>
              <a:rPr lang="nl-NL" sz="3200" dirty="0" smtClean="0"/>
              <a:t>does anticipatory </a:t>
            </a:r>
            <a:r>
              <a:rPr lang="nl-NL" sz="3200" dirty="0"/>
              <a:t>governance </a:t>
            </a:r>
            <a:r>
              <a:rPr lang="nl-NL" sz="3200" dirty="0" smtClean="0"/>
              <a:t>take </a:t>
            </a:r>
            <a:r>
              <a:rPr lang="nl-NL" sz="3200" dirty="0"/>
              <a:t>place in </a:t>
            </a:r>
            <a:r>
              <a:rPr lang="nl-NL" sz="3200" dirty="0" smtClean="0"/>
              <a:t>decision </a:t>
            </a:r>
            <a:r>
              <a:rPr lang="nl-NL" sz="3200" dirty="0"/>
              <a:t>making processes at the urban </a:t>
            </a:r>
            <a:r>
              <a:rPr lang="nl-NL" sz="3200" dirty="0" smtClean="0"/>
              <a:t>level, focussing upon:</a:t>
            </a:r>
          </a:p>
          <a:p>
            <a:pPr lvl="1"/>
            <a:r>
              <a:rPr lang="nl-NL" sz="3200" dirty="0" smtClean="0"/>
              <a:t>How </a:t>
            </a:r>
            <a:r>
              <a:rPr lang="nl-NL" sz="3200" dirty="0"/>
              <a:t>do citizens fill in </a:t>
            </a:r>
            <a:r>
              <a:rPr lang="nl-NL" sz="3200" dirty="0" smtClean="0"/>
              <a:t>their </a:t>
            </a:r>
            <a:r>
              <a:rPr lang="nl-NL" sz="3200" dirty="0"/>
              <a:t>role in </a:t>
            </a:r>
            <a:r>
              <a:rPr lang="nl-NL" sz="3200" dirty="0" smtClean="0"/>
              <a:t>(monitoring or integration) anticipatory governance?</a:t>
            </a:r>
            <a:endParaRPr lang="nl-NL" sz="3200" dirty="0"/>
          </a:p>
          <a:p>
            <a:pPr lvl="1"/>
            <a:r>
              <a:rPr lang="nl-NL" sz="3200" dirty="0"/>
              <a:t>How does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goverment</a:t>
            </a:r>
            <a:r>
              <a:rPr lang="nl-NL" sz="3200" dirty="0"/>
              <a:t> respons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this</a:t>
            </a:r>
            <a:r>
              <a:rPr lang="nl-NL" sz="3200" dirty="0"/>
              <a:t> new </a:t>
            </a:r>
            <a:r>
              <a:rPr lang="nl-NL" sz="3200" dirty="0" err="1"/>
              <a:t>role</a:t>
            </a:r>
            <a:r>
              <a:rPr lang="nl-NL" sz="3200" dirty="0"/>
              <a:t>?</a:t>
            </a:r>
          </a:p>
          <a:p>
            <a:pPr lvl="1"/>
            <a:r>
              <a:rPr lang="nl-NL" sz="3200" dirty="0"/>
              <a:t>How can it play a role in anticipating futures and thinking about the long term</a:t>
            </a:r>
            <a:r>
              <a:rPr lang="nl-NL" sz="3200" dirty="0" smtClean="0"/>
              <a:t>? M</a:t>
            </a:r>
            <a:r>
              <a:rPr lang="en-US" sz="3200" dirty="0" smtClean="0"/>
              <a:t>ore specific, is it a chronological process, or do the steps rather take place simultaneously and might the results influence and strengthen each other?</a:t>
            </a:r>
          </a:p>
          <a:p>
            <a:pPr lvl="1"/>
            <a:endParaRPr lang="nl-NL" sz="3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72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0" y="720725"/>
            <a:ext cx="11922825" cy="1079500"/>
          </a:xfrm>
        </p:spPr>
        <p:txBody>
          <a:bodyPr/>
          <a:lstStyle/>
          <a:p>
            <a:pPr algn="ctr"/>
            <a:r>
              <a:rPr lang="nl-NL" sz="5400" dirty="0" err="1" smtClean="0"/>
              <a:t>Concepts</a:t>
            </a:r>
            <a:r>
              <a:rPr lang="nl-NL" sz="5400" dirty="0" smtClean="0"/>
              <a:t>: anticipatory governance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78505"/>
            <a:ext cx="11160125" cy="56415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Anticipatory governance according to Quay (2010) is a three step process (anticipation and futures analysis, creating flexible adaption strategies and  monitoring &amp; action)</a:t>
            </a:r>
          </a:p>
          <a:p>
            <a:r>
              <a:rPr lang="en-US" sz="3200" dirty="0" err="1" smtClean="0"/>
              <a:t>Serrao</a:t>
            </a:r>
            <a:r>
              <a:rPr lang="en-US" sz="3200" dirty="0" smtClean="0"/>
              <a:t>-Neumann </a:t>
            </a:r>
            <a:r>
              <a:rPr lang="en-US" sz="3200" i="1" dirty="0" smtClean="0"/>
              <a:t>et al. </a:t>
            </a:r>
            <a:r>
              <a:rPr lang="en-US" sz="3200" dirty="0" smtClean="0"/>
              <a:t>(2013) adjust this framework by making the steps chronological</a:t>
            </a:r>
          </a:p>
          <a:p>
            <a:r>
              <a:rPr lang="en-US" sz="3200" dirty="0" smtClean="0"/>
              <a:t>Focus here is upon monitoring</a:t>
            </a:r>
          </a:p>
          <a:p>
            <a:endParaRPr lang="en-US" dirty="0" smtClean="0"/>
          </a:p>
          <a:p>
            <a:endParaRPr lang="nl-NL" sz="51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Two</a:t>
            </a:r>
            <a:r>
              <a:rPr lang="nl-NL" sz="5400" dirty="0" smtClean="0"/>
              <a:t> in </a:t>
            </a:r>
            <a:r>
              <a:rPr lang="nl-NL" sz="5400" dirty="0" err="1" smtClean="0"/>
              <a:t>one</a:t>
            </a:r>
            <a:r>
              <a:rPr lang="nl-NL" sz="5400" dirty="0" smtClean="0"/>
              <a:t> (1)</a:t>
            </a:r>
            <a:br>
              <a:rPr lang="nl-NL" sz="5400" dirty="0" smtClean="0"/>
            </a:b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68643"/>
            <a:ext cx="11160125" cy="6119813"/>
          </a:xfrm>
        </p:spPr>
        <p:txBody>
          <a:bodyPr/>
          <a:lstStyle/>
          <a:p>
            <a:r>
              <a:rPr lang="nl-NL" sz="4000" dirty="0" smtClean="0"/>
              <a:t>Abstract 1: Veenman, Marchau and Rouwette</a:t>
            </a:r>
          </a:p>
          <a:p>
            <a:pPr lvl="1"/>
            <a:r>
              <a:rPr lang="nl-NL" sz="3600" dirty="0" smtClean="0"/>
              <a:t>Context, main questions, concepts, case, preliminary observations</a:t>
            </a:r>
          </a:p>
          <a:p>
            <a:endParaRPr lang="nl-NL" sz="4000" dirty="0" smtClean="0"/>
          </a:p>
          <a:p>
            <a:r>
              <a:rPr lang="nl-NL" sz="4000" dirty="0" smtClean="0"/>
              <a:t>Abstract 2: Veenman, Ache and Carton</a:t>
            </a:r>
          </a:p>
          <a:p>
            <a:pPr lvl="1"/>
            <a:r>
              <a:rPr lang="nl-NL" sz="3600" dirty="0" smtClean="0"/>
              <a:t>Context, focus, concepts, case and preliminary observations</a:t>
            </a:r>
          </a:p>
          <a:p>
            <a:pPr lvl="1"/>
            <a:endParaRPr lang="nl-NL" sz="3600" dirty="0" smtClean="0"/>
          </a:p>
          <a:p>
            <a:pPr lvl="1"/>
            <a:endParaRPr lang="nl-NL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971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Concepts</a:t>
            </a:r>
            <a:r>
              <a:rPr lang="en-GB" sz="5400" dirty="0" smtClean="0"/>
              <a:t>: role of citizens (1)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2276583"/>
            <a:ext cx="11702892" cy="19871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planning literature, much about participatory planning</a:t>
            </a:r>
          </a:p>
          <a:p>
            <a:r>
              <a:rPr lang="en-US" sz="3200" dirty="0" smtClean="0"/>
              <a:t>Literature on sensors and citizen’s expertise is emerging</a:t>
            </a:r>
          </a:p>
        </p:txBody>
      </p:sp>
      <p:pic>
        <p:nvPicPr>
          <p:cNvPr id="4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92" t="12886" r="16838" b="22166"/>
          <a:stretch/>
        </p:blipFill>
        <p:spPr bwMode="auto">
          <a:xfrm>
            <a:off x="1996056" y="3546606"/>
            <a:ext cx="9113500" cy="56788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kstvak 4"/>
          <p:cNvSpPr txBox="1"/>
          <p:nvPr/>
        </p:nvSpPr>
        <p:spPr>
          <a:xfrm>
            <a:off x="4863224" y="9231332"/>
            <a:ext cx="4471431" cy="531436"/>
          </a:xfrm>
          <a:prstGeom prst="rect">
            <a:avLst/>
          </a:prstGeom>
          <a:noFill/>
        </p:spPr>
        <p:txBody>
          <a:bodyPr wrap="none" lIns="130055" tIns="65028" rIns="130055" bIns="65028" rtlCol="0">
            <a:spAutoFit/>
          </a:bodyPr>
          <a:lstStyle/>
          <a:p>
            <a:r>
              <a:rPr lang="nl-NL" dirty="0" smtClean="0"/>
              <a:t>Source: </a:t>
            </a:r>
            <a:r>
              <a:rPr lang="nl-NL" dirty="0" err="1" smtClean="0"/>
              <a:t>Boulos</a:t>
            </a:r>
            <a:r>
              <a:rPr lang="nl-NL" dirty="0" smtClean="0"/>
              <a:t> et al. (2011)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Concepts</a:t>
            </a:r>
            <a:r>
              <a:rPr lang="en-GB" sz="5400" dirty="0" smtClean="0"/>
              <a:t>: role of citizens (2)</a:t>
            </a:r>
            <a:endParaRPr lang="en-GB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161" y="2008682"/>
            <a:ext cx="11702892" cy="5876144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3200" dirty="0" smtClean="0"/>
              <a:t>1. Inclusive Citizen Sensing: </a:t>
            </a:r>
          </a:p>
          <a:p>
            <a:pPr lvl="4" hangingPunct="0"/>
            <a:r>
              <a:rPr lang="en-GB" sz="3200" dirty="0" smtClean="0"/>
              <a:t>Transparency and democracy (of pollution monitoring)</a:t>
            </a:r>
          </a:p>
          <a:p>
            <a:pPr lvl="4" hangingPunct="0"/>
            <a:r>
              <a:rPr lang="en-GB" sz="3200" dirty="0" smtClean="0"/>
              <a:t>Bottom-up approach </a:t>
            </a:r>
          </a:p>
          <a:p>
            <a:pPr lvl="4" hangingPunct="0"/>
            <a:r>
              <a:rPr lang="en-GB" sz="3200" dirty="0" smtClean="0"/>
              <a:t>Sensing interface serves as boundary object</a:t>
            </a:r>
          </a:p>
          <a:p>
            <a:pPr marL="0" indent="0" hangingPunct="0">
              <a:buNone/>
            </a:pPr>
            <a:r>
              <a:rPr lang="en-GB" sz="3200" dirty="0" smtClean="0"/>
              <a:t>2. Smart Governance: </a:t>
            </a:r>
          </a:p>
          <a:p>
            <a:pPr lvl="4" hangingPunct="0"/>
            <a:r>
              <a:rPr lang="en-GB" sz="3200" dirty="0" smtClean="0"/>
              <a:t>Connect bottom-up with top-down arrangements </a:t>
            </a:r>
          </a:p>
          <a:p>
            <a:pPr lvl="4" hangingPunct="0"/>
            <a:r>
              <a:rPr lang="en-GB" sz="3200" dirty="0" smtClean="0"/>
              <a:t>Connect small cycles (feedback data) and large cycles (info piping through models)</a:t>
            </a:r>
          </a:p>
          <a:p>
            <a:pPr marL="0" indent="0" hangingPunct="0">
              <a:buNone/>
            </a:pPr>
            <a:r>
              <a:rPr lang="en-GB" sz="3200" dirty="0" smtClean="0"/>
              <a:t>3. Towards Sustainable Cities: </a:t>
            </a:r>
          </a:p>
          <a:p>
            <a:pPr lvl="4" hangingPunct="0"/>
            <a:r>
              <a:rPr lang="en-GB" sz="3200" dirty="0" smtClean="0"/>
              <a:t>Support change of daily </a:t>
            </a:r>
            <a:r>
              <a:rPr lang="en-GB" sz="3200" dirty="0" err="1" smtClean="0"/>
              <a:t>behavior</a:t>
            </a:r>
            <a:r>
              <a:rPr lang="en-GB" sz="3200" dirty="0" smtClean="0"/>
              <a:t> (shift car traffic to bicycle and electric transport)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083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Case smart emissions project (1)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428407"/>
            <a:ext cx="11160125" cy="611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From citizens point of view</a:t>
            </a:r>
          </a:p>
          <a:p>
            <a:r>
              <a:rPr lang="en-GB" sz="3200" dirty="0" smtClean="0"/>
              <a:t>Forming a citizen-sensor-network</a:t>
            </a:r>
          </a:p>
          <a:p>
            <a:r>
              <a:rPr lang="en-GB" sz="3200" dirty="0" smtClean="0"/>
              <a:t>Retrieving information about the air quality</a:t>
            </a:r>
          </a:p>
          <a:p>
            <a:r>
              <a:rPr lang="en-GB" sz="3200" dirty="0" smtClean="0"/>
              <a:t>Connecting the physical world and the social world by creating a shared language</a:t>
            </a:r>
          </a:p>
          <a:p>
            <a:r>
              <a:rPr lang="en-GB" sz="3200" dirty="0" smtClean="0"/>
              <a:t>‘Face validity’ factual measurements help creating a story and sense-making </a:t>
            </a:r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Case smart emissions project (2)</a:t>
            </a:r>
            <a:endParaRPr lang="en-GB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173574"/>
            <a:ext cx="11160125" cy="594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From government point of view</a:t>
            </a:r>
          </a:p>
          <a:p>
            <a:r>
              <a:rPr lang="en-GB" sz="3200" dirty="0" smtClean="0"/>
              <a:t>Citizens are seen as partners in the project</a:t>
            </a:r>
          </a:p>
          <a:p>
            <a:r>
              <a:rPr lang="en-GB" sz="3200" dirty="0" smtClean="0"/>
              <a:t>Informed dialogue with citizens</a:t>
            </a:r>
          </a:p>
          <a:p>
            <a:r>
              <a:rPr lang="en-GB" sz="3200" dirty="0" smtClean="0"/>
              <a:t>Empowering citizens feeding  a bottom-up process</a:t>
            </a:r>
          </a:p>
          <a:p>
            <a:r>
              <a:rPr lang="en-GB" sz="3200" dirty="0" smtClean="0"/>
              <a:t>Shared language between experts, policy makers and citizens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772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 smtClean="0"/>
              <a:t>Preliminary observations</a:t>
            </a:r>
            <a:endParaRPr lang="en-GB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24</a:t>
            </a:fld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5564238"/>
              </p:ext>
            </p:extLst>
          </p:nvPr>
        </p:nvGraphicFramePr>
        <p:xfrm>
          <a:off x="900113" y="1800225"/>
          <a:ext cx="11702892" cy="494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964"/>
                <a:gridCol w="3900964"/>
                <a:gridCol w="3900964"/>
              </a:tblGrid>
              <a:tr h="1158281">
                <a:tc>
                  <a:txBody>
                    <a:bodyPr/>
                    <a:lstStyle/>
                    <a:p>
                      <a:r>
                        <a:rPr lang="nl-NL" sz="3700" dirty="0" smtClean="0"/>
                        <a:t>AG</a:t>
                      </a:r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700" dirty="0" err="1" smtClean="0"/>
                        <a:t>Citizen-Sensor-Network</a:t>
                      </a:r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 dirty="0"/>
                    </a:p>
                  </a:txBody>
                  <a:tcPr marL="130032" marR="130032" marT="65045" marB="65045"/>
                </a:tc>
              </a:tr>
              <a:tr h="1174368">
                <a:tc>
                  <a:txBody>
                    <a:bodyPr/>
                    <a:lstStyle/>
                    <a:p>
                      <a:r>
                        <a:rPr lang="en-GB" sz="3700" smtClean="0"/>
                        <a:t>Future Analysis</a:t>
                      </a:r>
                      <a:endParaRPr lang="en-GB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/>
                    </a:p>
                  </a:txBody>
                  <a:tcPr marL="130032" marR="130032" marT="65045" marB="65045"/>
                </a:tc>
              </a:tr>
              <a:tr h="1174368">
                <a:tc>
                  <a:txBody>
                    <a:bodyPr/>
                    <a:lstStyle/>
                    <a:p>
                      <a:r>
                        <a:rPr lang="en-GB" sz="3700" smtClean="0"/>
                        <a:t>Adaptation</a:t>
                      </a:r>
                      <a:r>
                        <a:rPr lang="en-GB" sz="3700" baseline="0" smtClean="0"/>
                        <a:t> </a:t>
                      </a:r>
                      <a:r>
                        <a:rPr lang="en-GB" sz="3700" noProof="0" smtClean="0"/>
                        <a:t>Strategies</a:t>
                      </a:r>
                      <a:endParaRPr lang="en-GB" sz="3700" noProof="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/>
                    </a:p>
                  </a:txBody>
                  <a:tcPr marL="130032" marR="130032" marT="65045" marB="65045"/>
                </a:tc>
              </a:tr>
              <a:tr h="1174368">
                <a:tc>
                  <a:txBody>
                    <a:bodyPr/>
                    <a:lstStyle/>
                    <a:p>
                      <a:r>
                        <a:rPr lang="en-GB" sz="3700" dirty="0" smtClean="0"/>
                        <a:t>Monitoring &amp; Action</a:t>
                      </a:r>
                      <a:endParaRPr lang="en-GB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 dirty="0"/>
                    </a:p>
                  </a:txBody>
                  <a:tcPr marL="130032" marR="130032" marT="65045" marB="65045"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5620126" y="5635685"/>
            <a:ext cx="2764770" cy="92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10800000">
            <a:off x="6165172" y="3415648"/>
            <a:ext cx="1433584" cy="2561118"/>
          </a:xfrm>
          <a:prstGeom prst="downArrow">
            <a:avLst/>
          </a:prstGeom>
          <a:solidFill>
            <a:schemeClr val="accent1">
              <a:alpha val="57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900113" y="7085644"/>
            <a:ext cx="1032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Create awareness of making futures by integrating monitoring by citizens, provinding them with scenario’s and weak signals?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084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07" y="1307462"/>
            <a:ext cx="11160125" cy="611981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758191" y="1800225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4016661" y="3874606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5443929" y="1800225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3378488" y="3378525"/>
            <a:ext cx="1603244" cy="49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Experts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584976" y="3378525"/>
            <a:ext cx="1603244" cy="49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Citizens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981732" y="5871375"/>
            <a:ext cx="1603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Policy makers</a:t>
            </a: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07" y="1307462"/>
            <a:ext cx="11160125" cy="611981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758191" y="1573967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4361435" y="4023688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5443928" y="1573967"/>
            <a:ext cx="3417758" cy="35526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3308886" y="2863121"/>
            <a:ext cx="2065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monitoring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355831" y="2863121"/>
            <a:ext cx="2128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Strategies 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374327" y="5871375"/>
            <a:ext cx="1603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Futures studies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5443928" y="4023688"/>
            <a:ext cx="732021" cy="49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Two</a:t>
            </a:r>
            <a:r>
              <a:rPr lang="nl-NL" sz="5400" dirty="0" smtClean="0"/>
              <a:t> in </a:t>
            </a:r>
            <a:r>
              <a:rPr lang="nl-NL" sz="5400" dirty="0" err="1" smtClean="0"/>
              <a:t>one</a:t>
            </a:r>
            <a:r>
              <a:rPr lang="nl-NL" sz="5400" dirty="0" smtClean="0"/>
              <a:t> (2)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4300" dirty="0" smtClean="0"/>
              <a:t>Similarities</a:t>
            </a:r>
          </a:p>
          <a:p>
            <a:r>
              <a:rPr lang="nl-NL" sz="3600" dirty="0" smtClean="0"/>
              <a:t>Both use the framework of Quay (2010) as starting point</a:t>
            </a:r>
          </a:p>
          <a:p>
            <a:r>
              <a:rPr lang="nl-NL" sz="3600" dirty="0" smtClean="0"/>
              <a:t>Both critically enquire and theoretically adjust this theoretical basis</a:t>
            </a:r>
          </a:p>
          <a:p>
            <a:r>
              <a:rPr lang="nl-NL" sz="3600" dirty="0" smtClean="0"/>
              <a:t>Both have Nijmegen (city) as case study</a:t>
            </a:r>
          </a:p>
          <a:p>
            <a:endParaRPr lang="nl-NL" sz="3600" dirty="0" smtClean="0"/>
          </a:p>
          <a:p>
            <a:pPr>
              <a:buNone/>
            </a:pPr>
            <a:r>
              <a:rPr lang="nl-NL" sz="4300" dirty="0" smtClean="0"/>
              <a:t>Differences</a:t>
            </a:r>
          </a:p>
          <a:p>
            <a:r>
              <a:rPr lang="nl-NL" sz="3600" dirty="0" smtClean="0"/>
              <a:t>Different focus:</a:t>
            </a:r>
          </a:p>
          <a:p>
            <a:pPr lvl="1"/>
            <a:r>
              <a:rPr lang="nl-NL" sz="3600" dirty="0" smtClean="0"/>
              <a:t>Methods of adaptive planning and the onfluence on governance (Marchau Rouwette and Veenman)</a:t>
            </a:r>
          </a:p>
          <a:p>
            <a:pPr lvl="1"/>
            <a:r>
              <a:rPr lang="nl-NL" sz="3600" dirty="0" smtClean="0"/>
              <a:t>Role of citizens in (Veenman, Ache and Carton)</a:t>
            </a:r>
          </a:p>
          <a:p>
            <a:r>
              <a:rPr lang="nl-NL" sz="3600" dirty="0" smtClean="0"/>
              <a:t>Different scientific philosophy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Two</a:t>
            </a:r>
            <a:r>
              <a:rPr lang="nl-NL" sz="5400" dirty="0" smtClean="0"/>
              <a:t> in </a:t>
            </a:r>
            <a:r>
              <a:rPr lang="nl-NL" sz="5400" dirty="0" err="1" smtClean="0"/>
              <a:t>one</a:t>
            </a:r>
            <a:r>
              <a:rPr lang="nl-NL" sz="5400" dirty="0" smtClean="0"/>
              <a:t> (3)</a:t>
            </a:r>
            <a:endParaRPr lang="en-GB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4</a:t>
            </a:fld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5564238"/>
              </p:ext>
            </p:extLst>
          </p:nvPr>
        </p:nvGraphicFramePr>
        <p:xfrm>
          <a:off x="650161" y="2624602"/>
          <a:ext cx="11410077" cy="542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359"/>
                <a:gridCol w="3803359"/>
                <a:gridCol w="3803359"/>
              </a:tblGrid>
              <a:tr h="1343399">
                <a:tc>
                  <a:txBody>
                    <a:bodyPr/>
                    <a:lstStyle/>
                    <a:p>
                      <a:r>
                        <a:rPr lang="nl-NL" sz="3700" dirty="0" smtClean="0"/>
                        <a:t>AG</a:t>
                      </a:r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r>
                        <a:rPr lang="nl-NL" sz="3700" dirty="0" smtClean="0"/>
                        <a:t>Adaptive planning</a:t>
                      </a:r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700" dirty="0" err="1" smtClean="0"/>
                        <a:t>Citizen-Sensor-Network</a:t>
                      </a:r>
                      <a:endParaRPr lang="nl-NL" sz="3700" dirty="0"/>
                    </a:p>
                  </a:txBody>
                  <a:tcPr marL="130032" marR="130032" marT="65045" marB="65045"/>
                </a:tc>
              </a:tr>
              <a:tr h="1362057">
                <a:tc>
                  <a:txBody>
                    <a:bodyPr/>
                    <a:lstStyle/>
                    <a:p>
                      <a:r>
                        <a:rPr lang="en-GB" sz="3700" smtClean="0"/>
                        <a:t>Future Analysis</a:t>
                      </a:r>
                      <a:endParaRPr lang="en-GB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 dirty="0"/>
                    </a:p>
                  </a:txBody>
                  <a:tcPr marL="130032" marR="130032" marT="65045" marB="65045"/>
                </a:tc>
              </a:tr>
              <a:tr h="1362057">
                <a:tc>
                  <a:txBody>
                    <a:bodyPr/>
                    <a:lstStyle/>
                    <a:p>
                      <a:r>
                        <a:rPr lang="en-GB" sz="3700" smtClean="0"/>
                        <a:t>Adaptation</a:t>
                      </a:r>
                      <a:r>
                        <a:rPr lang="en-GB" sz="3700" baseline="0" smtClean="0"/>
                        <a:t> </a:t>
                      </a:r>
                      <a:r>
                        <a:rPr lang="en-GB" sz="3700" noProof="0" smtClean="0"/>
                        <a:t>Strategies</a:t>
                      </a:r>
                      <a:endParaRPr lang="en-GB" sz="3700" noProof="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 dirty="0"/>
                    </a:p>
                  </a:txBody>
                  <a:tcPr marL="130032" marR="130032" marT="65045" marB="65045"/>
                </a:tc>
              </a:tr>
              <a:tr h="1362057">
                <a:tc>
                  <a:txBody>
                    <a:bodyPr/>
                    <a:lstStyle/>
                    <a:p>
                      <a:r>
                        <a:rPr lang="en-GB" sz="3700" dirty="0" smtClean="0"/>
                        <a:t>Monitoring &amp; Action</a:t>
                      </a:r>
                      <a:endParaRPr lang="en-GB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endParaRPr lang="nl-NL" sz="3700" dirty="0"/>
                    </a:p>
                  </a:txBody>
                  <a:tcPr marL="130032" marR="130032" marT="65045" marB="65045"/>
                </a:tc>
                <a:tc>
                  <a:txBody>
                    <a:bodyPr/>
                    <a:lstStyle/>
                    <a:p>
                      <a:pPr algn="ctr"/>
                      <a:endParaRPr lang="nl-NL" sz="3700" dirty="0"/>
                    </a:p>
                  </a:txBody>
                  <a:tcPr marL="130032" marR="130032" marT="65045" marB="65045"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9067863" y="6927282"/>
            <a:ext cx="2764770" cy="92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10800000">
            <a:off x="9627902" y="4201531"/>
            <a:ext cx="1433584" cy="2561118"/>
          </a:xfrm>
          <a:prstGeom prst="downArrow">
            <a:avLst/>
          </a:prstGeom>
          <a:solidFill>
            <a:schemeClr val="accent1">
              <a:alpha val="57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623945" y="5418893"/>
            <a:ext cx="3356729" cy="92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084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39" y="720725"/>
            <a:ext cx="11970326" cy="1079500"/>
          </a:xfrm>
        </p:spPr>
        <p:txBody>
          <a:bodyPr>
            <a:noAutofit/>
          </a:bodyPr>
          <a:lstStyle/>
          <a:p>
            <a:pPr algn="ctr"/>
            <a:r>
              <a:rPr lang="nl-NL" sz="4800" dirty="0" smtClean="0"/>
              <a:t>Context and focus adaptive planning (1)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518348"/>
            <a:ext cx="11160125" cy="4974957"/>
          </a:xfrm>
        </p:spPr>
        <p:txBody>
          <a:bodyPr>
            <a:normAutofit/>
          </a:bodyPr>
          <a:lstStyle/>
          <a:p>
            <a:r>
              <a:rPr lang="nl-NL" sz="3600" dirty="0" smtClean="0"/>
              <a:t>Relying on forecasts and a range of futures with bandwiths has shortcommings</a:t>
            </a:r>
          </a:p>
          <a:p>
            <a:r>
              <a:rPr lang="nl-NL" sz="3600" dirty="0" smtClean="0"/>
              <a:t>Develop anticipatory approaches by providing a planning framework:</a:t>
            </a:r>
          </a:p>
          <a:p>
            <a:pPr lvl="1"/>
            <a:r>
              <a:rPr lang="nl-NL" sz="3600" dirty="0" smtClean="0"/>
              <a:t>monitoring</a:t>
            </a:r>
          </a:p>
          <a:p>
            <a:pPr lvl="1"/>
            <a:r>
              <a:rPr lang="nl-NL" sz="3600" dirty="0" smtClean="0"/>
              <a:t>ability to adapt</a:t>
            </a:r>
          </a:p>
          <a:p>
            <a:pPr lvl="1"/>
            <a:r>
              <a:rPr lang="nl-NL" sz="3600" dirty="0" smtClean="0"/>
              <a:t>fully exploits new knowledge</a:t>
            </a:r>
          </a:p>
          <a:p>
            <a:endParaRPr lang="nl-NL" sz="36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dirty="0" smtClean="0"/>
              <a:t>Context and focus adaptive planning (2)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398426"/>
            <a:ext cx="11160125" cy="5521612"/>
          </a:xfrm>
        </p:spPr>
        <p:txBody>
          <a:bodyPr/>
          <a:lstStyle/>
          <a:p>
            <a:r>
              <a:rPr lang="nl-NL" sz="3600" dirty="0" smtClean="0"/>
              <a:t>Adaptive planning originates from ‘Decision making Under Deep Uncertainty’ (wicked problems)</a:t>
            </a:r>
          </a:p>
          <a:p>
            <a:r>
              <a:rPr lang="nl-NL" sz="3600" dirty="0" smtClean="0"/>
              <a:t>We take into account the lessons of Quay (2010)</a:t>
            </a:r>
          </a:p>
          <a:p>
            <a:r>
              <a:rPr lang="nl-NL" sz="3600" dirty="0" smtClean="0"/>
              <a:t>The concept of Anticipatory Governance </a:t>
            </a:r>
            <a:r>
              <a:rPr lang="nl-NL" sz="3600" dirty="0" smtClean="0">
                <a:sym typeface="Wingdings" pitchFamily="2" charset="2"/>
              </a:rPr>
              <a:t> focus upon governance</a:t>
            </a:r>
          </a:p>
          <a:p>
            <a:r>
              <a:rPr lang="nl-NL" sz="3600" dirty="0" smtClean="0">
                <a:sym typeface="Wingdings" pitchFamily="2" charset="2"/>
              </a:rPr>
              <a:t>Case study: Nijmegen (mainly still to be done)</a:t>
            </a:r>
            <a:endParaRPr lang="nl-NL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800" dirty="0" smtClean="0"/>
              <a:t>Main questions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63515"/>
            <a:ext cx="11160125" cy="5656523"/>
          </a:xfrm>
        </p:spPr>
        <p:txBody>
          <a:bodyPr/>
          <a:lstStyle/>
          <a:p>
            <a:r>
              <a:rPr lang="nl-NL" sz="3600" dirty="0" smtClean="0"/>
              <a:t>How does anticipatory governance might take place in practice, focussing upon </a:t>
            </a:r>
          </a:p>
          <a:p>
            <a:pPr lvl="1"/>
            <a:r>
              <a:rPr lang="nl-NL" sz="3200" dirty="0" smtClean="0"/>
              <a:t>How might existing decisionmaking processes be adjusted to enable the implementation of adaptive plans?</a:t>
            </a:r>
          </a:p>
          <a:p>
            <a:r>
              <a:rPr lang="nl-NL" sz="3600" dirty="0" smtClean="0"/>
              <a:t>What does adaptive planning mean for governance arrangements?</a:t>
            </a:r>
            <a:endParaRPr lang="nl-NL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Anticipatory governance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3200" dirty="0" smtClean="0"/>
              <a:t>Builds on the framework of Quay (2010):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Envisioning and anticipate different futures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Engagement and formulate adaptation strategies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Integration of results: integrating and monitoring &amp; action</a:t>
            </a:r>
          </a:p>
          <a:p>
            <a:pPr marL="1381836" lvl="1" indent="-731560">
              <a:buFont typeface="+mj-lt"/>
              <a:buAutoNum type="arabicPeriod"/>
            </a:pPr>
            <a:endParaRPr lang="nl-NL" sz="3200" dirty="0" smtClean="0"/>
          </a:p>
          <a:p>
            <a:pPr marL="1020763" indent="-1020763">
              <a:buNone/>
            </a:pPr>
            <a:r>
              <a:rPr lang="nl-NL" sz="3200" dirty="0" smtClean="0"/>
              <a:t>And his lessons: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Further research how to use a wide range of scenario’s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Develop flexible strategies that can be initiated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Develop a monitoring system</a:t>
            </a:r>
          </a:p>
          <a:p>
            <a:pPr marL="1381836" lvl="1" indent="-731560">
              <a:buFont typeface="+mj-lt"/>
              <a:buAutoNum type="arabicPeriod"/>
            </a:pPr>
            <a:r>
              <a:rPr lang="nl-NL" sz="3200" dirty="0" smtClean="0"/>
              <a:t>Institutionalize flexible decision-making frameworks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3540-CB9E-436A-BCF7-17954C9E758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Adaptive planning</a:t>
            </a:r>
            <a:endParaRPr lang="nl-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93494"/>
            <a:ext cx="11160125" cy="5626543"/>
          </a:xfrm>
        </p:spPr>
        <p:txBody>
          <a:bodyPr/>
          <a:lstStyle/>
          <a:p>
            <a:r>
              <a:rPr lang="nl-NL" sz="3600" dirty="0" smtClean="0"/>
              <a:t>Basic principles of adaptive plans</a:t>
            </a:r>
          </a:p>
          <a:p>
            <a:pPr lvl="2"/>
            <a:r>
              <a:rPr lang="nl-NL" sz="3600" dirty="0" smtClean="0"/>
              <a:t>Anticipate a wide range of possible futures</a:t>
            </a:r>
          </a:p>
          <a:p>
            <a:pPr lvl="2"/>
            <a:r>
              <a:rPr lang="nl-NL" sz="3600" dirty="0" smtClean="0"/>
              <a:t>Develop multiple urban strategies</a:t>
            </a:r>
          </a:p>
          <a:p>
            <a:pPr lvl="2"/>
            <a:r>
              <a:rPr lang="nl-NL" sz="3600" dirty="0" smtClean="0"/>
              <a:t>Monitor changing conditions over time</a:t>
            </a:r>
          </a:p>
          <a:p>
            <a:pPr lvl="2"/>
            <a:r>
              <a:rPr lang="nl-NL" sz="3600" dirty="0" smtClean="0"/>
              <a:t>Implement anticipated policies and evaluations</a:t>
            </a:r>
          </a:p>
          <a:p>
            <a:endParaRPr lang="nl-NL" sz="3600" dirty="0" smtClean="0"/>
          </a:p>
          <a:p>
            <a:pPr lvl="2">
              <a:buNone/>
            </a:pPr>
            <a:endParaRPr lang="nl-N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 PPT Instituut 2014_Management Research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Instituut 2014_Management Research ENG</Template>
  <TotalTime>332</TotalTime>
  <Words>2609</Words>
  <Application>Microsoft Office PowerPoint</Application>
  <PresentationFormat>Custom</PresentationFormat>
  <Paragraphs>373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RU PPT Instituut 2014_Management Research ENG</vt:lpstr>
      <vt:lpstr>RU Titeldia's</vt:lpstr>
      <vt:lpstr>Anticipatory governance in urban decision making processes</vt:lpstr>
      <vt:lpstr>Two in one (1) </vt:lpstr>
      <vt:lpstr>Two in one (2)</vt:lpstr>
      <vt:lpstr>Two in one (3)</vt:lpstr>
      <vt:lpstr>Context and focus adaptive planning (1)</vt:lpstr>
      <vt:lpstr>Context and focus adaptive planning (2)</vt:lpstr>
      <vt:lpstr>Main questions</vt:lpstr>
      <vt:lpstr>Anticipatory governance</vt:lpstr>
      <vt:lpstr>Adaptive planning</vt:lpstr>
      <vt:lpstr>Adaptive planning – basic steps</vt:lpstr>
      <vt:lpstr>Monitoring </vt:lpstr>
      <vt:lpstr>Slide 12</vt:lpstr>
      <vt:lpstr>Implementing Adaptive Policies</vt:lpstr>
      <vt:lpstr>Case: Scenarios Nijmegen 2035</vt:lpstr>
      <vt:lpstr>Preliminary observations</vt:lpstr>
      <vt:lpstr>Role of citizens  in monitoring (Quay, 2010)  and/ or integration (Guston, 2008)</vt:lpstr>
      <vt:lpstr>Context and focus</vt:lpstr>
      <vt:lpstr>Main questions</vt:lpstr>
      <vt:lpstr>Concepts: anticipatory governance</vt:lpstr>
      <vt:lpstr>Concepts: role of citizens (1)</vt:lpstr>
      <vt:lpstr>Concepts: role of citizens (2)</vt:lpstr>
      <vt:lpstr>Case smart emissions project (1)</vt:lpstr>
      <vt:lpstr>Case smart emissions project (2)</vt:lpstr>
      <vt:lpstr>Preliminary observations</vt:lpstr>
      <vt:lpstr>Slide 25</vt:lpstr>
      <vt:lpstr>Slide 26</vt:lpstr>
    </vt:vector>
  </TitlesOfParts>
  <Company>Radboud Universiteit Nijmegen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u873137</dc:creator>
  <cp:lastModifiedBy>Eigenaar</cp:lastModifiedBy>
  <cp:revision>52</cp:revision>
  <dcterms:created xsi:type="dcterms:W3CDTF">2014-10-24T09:58:41Z</dcterms:created>
  <dcterms:modified xsi:type="dcterms:W3CDTF">2015-11-17T14:36:03Z</dcterms:modified>
</cp:coreProperties>
</file>